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 id="2147483691" r:id="rId3"/>
    <p:sldMasterId id="2147483704" r:id="rId4"/>
    <p:sldMasterId id="2147483728" r:id="rId5"/>
  </p:sldMasterIdLst>
  <p:notesMasterIdLst>
    <p:notesMasterId r:id="rId153"/>
  </p:notesMasterIdLst>
  <p:handoutMasterIdLst>
    <p:handoutMasterId r:id="rId154"/>
  </p:handoutMasterIdLst>
  <p:sldIdLst>
    <p:sldId id="257" r:id="rId6"/>
    <p:sldId id="260" r:id="rId7"/>
    <p:sldId id="354" r:id="rId8"/>
    <p:sldId id="353" r:id="rId9"/>
    <p:sldId id="383" r:id="rId10"/>
    <p:sldId id="461" r:id="rId11"/>
    <p:sldId id="389" r:id="rId12"/>
    <p:sldId id="384" r:id="rId13"/>
    <p:sldId id="385" r:id="rId14"/>
    <p:sldId id="386" r:id="rId15"/>
    <p:sldId id="387" r:id="rId16"/>
    <p:sldId id="388" r:id="rId17"/>
    <p:sldId id="369" r:id="rId18"/>
    <p:sldId id="370" r:id="rId19"/>
    <p:sldId id="371" r:id="rId20"/>
    <p:sldId id="372" r:id="rId21"/>
    <p:sldId id="373" r:id="rId22"/>
    <p:sldId id="374" r:id="rId23"/>
    <p:sldId id="375" r:id="rId24"/>
    <p:sldId id="376" r:id="rId25"/>
    <p:sldId id="377" r:id="rId26"/>
    <p:sldId id="378" r:id="rId27"/>
    <p:sldId id="379" r:id="rId28"/>
    <p:sldId id="398" r:id="rId29"/>
    <p:sldId id="401" r:id="rId30"/>
    <p:sldId id="390" r:id="rId31"/>
    <p:sldId id="391" r:id="rId32"/>
    <p:sldId id="392" r:id="rId33"/>
    <p:sldId id="400" r:id="rId34"/>
    <p:sldId id="393" r:id="rId35"/>
    <p:sldId id="394" r:id="rId36"/>
    <p:sldId id="395" r:id="rId37"/>
    <p:sldId id="396" r:id="rId38"/>
    <p:sldId id="397" r:id="rId39"/>
    <p:sldId id="411" r:id="rId40"/>
    <p:sldId id="414" r:id="rId41"/>
    <p:sldId id="419" r:id="rId42"/>
    <p:sldId id="420" r:id="rId43"/>
    <p:sldId id="402" r:id="rId44"/>
    <p:sldId id="415" r:id="rId45"/>
    <p:sldId id="417" r:id="rId46"/>
    <p:sldId id="418" r:id="rId47"/>
    <p:sldId id="403" r:id="rId48"/>
    <p:sldId id="404" r:id="rId49"/>
    <p:sldId id="405" r:id="rId50"/>
    <p:sldId id="406" r:id="rId51"/>
    <p:sldId id="422" r:id="rId52"/>
    <p:sldId id="421" r:id="rId53"/>
    <p:sldId id="423" r:id="rId54"/>
    <p:sldId id="424" r:id="rId55"/>
    <p:sldId id="407" r:id="rId56"/>
    <p:sldId id="426" r:id="rId57"/>
    <p:sldId id="429" r:id="rId58"/>
    <p:sldId id="408" r:id="rId59"/>
    <p:sldId id="431" r:id="rId60"/>
    <p:sldId id="432" r:id="rId61"/>
    <p:sldId id="433" r:id="rId62"/>
    <p:sldId id="434" r:id="rId63"/>
    <p:sldId id="435" r:id="rId64"/>
    <p:sldId id="438" r:id="rId65"/>
    <p:sldId id="441" r:id="rId66"/>
    <p:sldId id="440" r:id="rId67"/>
    <p:sldId id="439" r:id="rId68"/>
    <p:sldId id="436" r:id="rId69"/>
    <p:sldId id="437" r:id="rId70"/>
    <p:sldId id="409" r:id="rId71"/>
    <p:sldId id="450" r:id="rId72"/>
    <p:sldId id="451" r:id="rId73"/>
    <p:sldId id="455" r:id="rId74"/>
    <p:sldId id="452" r:id="rId75"/>
    <p:sldId id="443" r:id="rId76"/>
    <p:sldId id="442" r:id="rId77"/>
    <p:sldId id="453" r:id="rId78"/>
    <p:sldId id="445" r:id="rId79"/>
    <p:sldId id="444" r:id="rId80"/>
    <p:sldId id="454" r:id="rId81"/>
    <p:sldId id="456" r:id="rId82"/>
    <p:sldId id="457" r:id="rId83"/>
    <p:sldId id="458" r:id="rId84"/>
    <p:sldId id="446" r:id="rId85"/>
    <p:sldId id="447" r:id="rId86"/>
    <p:sldId id="448" r:id="rId87"/>
    <p:sldId id="449" r:id="rId88"/>
    <p:sldId id="459" r:id="rId89"/>
    <p:sldId id="463" r:id="rId90"/>
    <p:sldId id="460" r:id="rId91"/>
    <p:sldId id="410" r:id="rId92"/>
    <p:sldId id="380" r:id="rId93"/>
    <p:sldId id="381" r:id="rId94"/>
    <p:sldId id="382" r:id="rId95"/>
    <p:sldId id="268" r:id="rId96"/>
    <p:sldId id="281" r:id="rId97"/>
    <p:sldId id="282" r:id="rId98"/>
    <p:sldId id="283" r:id="rId99"/>
    <p:sldId id="284" r:id="rId100"/>
    <p:sldId id="285" r:id="rId101"/>
    <p:sldId id="286" r:id="rId102"/>
    <p:sldId id="287" r:id="rId103"/>
    <p:sldId id="288" r:id="rId104"/>
    <p:sldId id="289" r:id="rId105"/>
    <p:sldId id="290" r:id="rId106"/>
    <p:sldId id="291" r:id="rId107"/>
    <p:sldId id="292" r:id="rId108"/>
    <p:sldId id="293" r:id="rId109"/>
    <p:sldId id="302" r:id="rId110"/>
    <p:sldId id="303" r:id="rId111"/>
    <p:sldId id="304" r:id="rId112"/>
    <p:sldId id="305" r:id="rId113"/>
    <p:sldId id="306" r:id="rId114"/>
    <p:sldId id="307" r:id="rId115"/>
    <p:sldId id="308" r:id="rId116"/>
    <p:sldId id="309" r:id="rId117"/>
    <p:sldId id="310" r:id="rId118"/>
    <p:sldId id="311" r:id="rId119"/>
    <p:sldId id="320" r:id="rId120"/>
    <p:sldId id="321" r:id="rId121"/>
    <p:sldId id="322" r:id="rId122"/>
    <p:sldId id="323" r:id="rId123"/>
    <p:sldId id="324" r:id="rId124"/>
    <p:sldId id="325" r:id="rId125"/>
    <p:sldId id="326" r:id="rId126"/>
    <p:sldId id="327" r:id="rId127"/>
    <p:sldId id="328" r:id="rId128"/>
    <p:sldId id="329" r:id="rId129"/>
    <p:sldId id="330" r:id="rId130"/>
    <p:sldId id="331" r:id="rId131"/>
    <p:sldId id="332" r:id="rId132"/>
    <p:sldId id="333" r:id="rId133"/>
    <p:sldId id="334" r:id="rId134"/>
    <p:sldId id="335" r:id="rId135"/>
    <p:sldId id="336" r:id="rId136"/>
    <p:sldId id="337" r:id="rId137"/>
    <p:sldId id="338" r:id="rId138"/>
    <p:sldId id="339" r:id="rId139"/>
    <p:sldId id="340" r:id="rId140"/>
    <p:sldId id="341" r:id="rId141"/>
    <p:sldId id="342" r:id="rId142"/>
    <p:sldId id="343" r:id="rId143"/>
    <p:sldId id="344" r:id="rId144"/>
    <p:sldId id="345" r:id="rId145"/>
    <p:sldId id="346" r:id="rId146"/>
    <p:sldId id="347" r:id="rId147"/>
    <p:sldId id="348" r:id="rId148"/>
    <p:sldId id="349" r:id="rId149"/>
    <p:sldId id="350" r:id="rId150"/>
    <p:sldId id="351" r:id="rId151"/>
    <p:sldId id="352" r:id="rId15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8900" autoAdjust="0"/>
    <p:restoredTop sz="94660"/>
  </p:normalViewPr>
  <p:slideViewPr>
    <p:cSldViewPr snapToGrid="0">
      <p:cViewPr varScale="1">
        <p:scale>
          <a:sx n="87" d="100"/>
          <a:sy n="87" d="100"/>
        </p:scale>
        <p:origin x="594" y="90"/>
      </p:cViewPr>
      <p:guideLst/>
    </p:cSldViewPr>
  </p:slideViewPr>
  <p:notesTextViewPr>
    <p:cViewPr>
      <p:scale>
        <a:sx n="1" d="1"/>
        <a:sy n="1" d="1"/>
      </p:scale>
      <p:origin x="0" y="0"/>
    </p:cViewPr>
  </p:notesTextViewPr>
  <p:sorterViewPr>
    <p:cViewPr>
      <p:scale>
        <a:sx n="110" d="100"/>
        <a:sy n="110" d="100"/>
      </p:scale>
      <p:origin x="0" y="-3988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handoutMaster" Target="handoutMasters/handoutMaster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presProps" Target="presProp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2D953C-3941-433B-8160-0A54E9DD26A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C2BB79E9-4882-422D-A13A-DD7B6CDBE5B8}">
      <dgm:prSet phldrT="[Text]"/>
      <dgm:spPr/>
      <dgm:t>
        <a:bodyPr/>
        <a:lstStyle/>
        <a:p>
          <a:r>
            <a:rPr lang="en-US" dirty="0" smtClean="0"/>
            <a:t>Consumption (C)</a:t>
          </a:r>
          <a:endParaRPr lang="en-US" dirty="0"/>
        </a:p>
      </dgm:t>
    </dgm:pt>
    <dgm:pt modelId="{93A17E37-1BF4-4E59-A53B-39030FA0AE87}" type="parTrans" cxnId="{23721646-DE91-42BF-B99C-E5943B685582}">
      <dgm:prSet/>
      <dgm:spPr/>
      <dgm:t>
        <a:bodyPr/>
        <a:lstStyle/>
        <a:p>
          <a:endParaRPr lang="en-US"/>
        </a:p>
      </dgm:t>
    </dgm:pt>
    <dgm:pt modelId="{2CC02150-97C6-4DC4-8319-496BACBA77D0}" type="sibTrans" cxnId="{23721646-DE91-42BF-B99C-E5943B685582}">
      <dgm:prSet/>
      <dgm:spPr/>
      <dgm:t>
        <a:bodyPr/>
        <a:lstStyle/>
        <a:p>
          <a:endParaRPr lang="en-US"/>
        </a:p>
      </dgm:t>
    </dgm:pt>
    <dgm:pt modelId="{9C73AC5F-E8FA-46E8-A35A-697F7BF0B1A9}">
      <dgm:prSet phldrT="[Text]"/>
      <dgm:spPr/>
      <dgm:t>
        <a:bodyPr/>
        <a:lstStyle/>
        <a:p>
          <a:r>
            <a:rPr lang="en-US" dirty="0" smtClean="0"/>
            <a:t>Government purchases (G)</a:t>
          </a:r>
          <a:endParaRPr lang="en-US" dirty="0"/>
        </a:p>
      </dgm:t>
    </dgm:pt>
    <dgm:pt modelId="{F57769FB-BA1F-4607-AE04-5D15F41E947D}" type="parTrans" cxnId="{DDE88263-5104-4567-AC4C-D2855A42FC9C}">
      <dgm:prSet/>
      <dgm:spPr/>
      <dgm:t>
        <a:bodyPr/>
        <a:lstStyle/>
        <a:p>
          <a:endParaRPr lang="en-US"/>
        </a:p>
      </dgm:t>
    </dgm:pt>
    <dgm:pt modelId="{48466A97-7D7C-4815-849C-F10D47CF08EC}" type="sibTrans" cxnId="{DDE88263-5104-4567-AC4C-D2855A42FC9C}">
      <dgm:prSet/>
      <dgm:spPr/>
      <dgm:t>
        <a:bodyPr/>
        <a:lstStyle/>
        <a:p>
          <a:endParaRPr lang="en-US"/>
        </a:p>
      </dgm:t>
    </dgm:pt>
    <dgm:pt modelId="{B245137C-FDA5-45BF-90E8-A48BCAE0C13A}">
      <dgm:prSet/>
      <dgm:spPr/>
      <dgm:t>
        <a:bodyPr/>
        <a:lstStyle/>
        <a:p>
          <a:r>
            <a:rPr lang="en-US" dirty="0" smtClean="0"/>
            <a:t>Consumer durables</a:t>
          </a:r>
          <a:endParaRPr lang="en-US" dirty="0"/>
        </a:p>
      </dgm:t>
    </dgm:pt>
    <dgm:pt modelId="{65D272D4-BB6A-4434-823E-1E0C677E1DC6}" type="parTrans" cxnId="{C36F13DA-6A7F-4223-B797-629E4C801D54}">
      <dgm:prSet/>
      <dgm:spPr/>
      <dgm:t>
        <a:bodyPr/>
        <a:lstStyle/>
        <a:p>
          <a:endParaRPr lang="en-US"/>
        </a:p>
      </dgm:t>
    </dgm:pt>
    <dgm:pt modelId="{22886CF0-2FF5-4203-8F28-6AF006BCBB16}" type="sibTrans" cxnId="{C36F13DA-6A7F-4223-B797-629E4C801D54}">
      <dgm:prSet/>
      <dgm:spPr/>
      <dgm:t>
        <a:bodyPr/>
        <a:lstStyle/>
        <a:p>
          <a:endParaRPr lang="en-US"/>
        </a:p>
      </dgm:t>
    </dgm:pt>
    <dgm:pt modelId="{FDF2D129-6B5D-4684-9A77-6FCB04E6BFB9}">
      <dgm:prSet/>
      <dgm:spPr/>
      <dgm:t>
        <a:bodyPr/>
        <a:lstStyle/>
        <a:p>
          <a:r>
            <a:rPr lang="en-US" dirty="0" smtClean="0"/>
            <a:t>Consumer nondurables</a:t>
          </a:r>
          <a:endParaRPr lang="en-US" dirty="0"/>
        </a:p>
      </dgm:t>
    </dgm:pt>
    <dgm:pt modelId="{9A433B82-AAD0-4C62-A215-243EA4CCBA8E}" type="parTrans" cxnId="{B885F687-08CB-4E47-AFA6-E2B0B5EB19B0}">
      <dgm:prSet/>
      <dgm:spPr/>
      <dgm:t>
        <a:bodyPr/>
        <a:lstStyle/>
        <a:p>
          <a:endParaRPr lang="en-US"/>
        </a:p>
      </dgm:t>
    </dgm:pt>
    <dgm:pt modelId="{661595A5-6AE2-4653-AD87-8B97BFD6DDC8}" type="sibTrans" cxnId="{B885F687-08CB-4E47-AFA6-E2B0B5EB19B0}">
      <dgm:prSet/>
      <dgm:spPr/>
      <dgm:t>
        <a:bodyPr/>
        <a:lstStyle/>
        <a:p>
          <a:endParaRPr lang="en-US"/>
        </a:p>
      </dgm:t>
    </dgm:pt>
    <dgm:pt modelId="{51F7811F-7546-439E-9FDD-3AE4C14CFC20}">
      <dgm:prSet/>
      <dgm:spPr/>
      <dgm:t>
        <a:bodyPr/>
        <a:lstStyle/>
        <a:p>
          <a:r>
            <a:rPr lang="en-US" smtClean="0"/>
            <a:t>Services</a:t>
          </a:r>
          <a:endParaRPr lang="en-US" dirty="0"/>
        </a:p>
      </dgm:t>
    </dgm:pt>
    <dgm:pt modelId="{14FAA53B-8EEA-49B4-892C-A78E3D9C28D0}" type="parTrans" cxnId="{42F64FD9-806A-44A3-9122-DE85FB5AC836}">
      <dgm:prSet/>
      <dgm:spPr/>
      <dgm:t>
        <a:bodyPr/>
        <a:lstStyle/>
        <a:p>
          <a:endParaRPr lang="en-US"/>
        </a:p>
      </dgm:t>
    </dgm:pt>
    <dgm:pt modelId="{63AAB4E0-6471-45B7-A0E2-C44B131772DC}" type="sibTrans" cxnId="{42F64FD9-806A-44A3-9122-DE85FB5AC836}">
      <dgm:prSet/>
      <dgm:spPr/>
      <dgm:t>
        <a:bodyPr/>
        <a:lstStyle/>
        <a:p>
          <a:endParaRPr lang="en-US"/>
        </a:p>
      </dgm:t>
    </dgm:pt>
    <dgm:pt modelId="{4483C0B5-3320-469C-9F0A-E1D146C2CB41}">
      <dgm:prSet/>
      <dgm:spPr/>
      <dgm:t>
        <a:bodyPr/>
        <a:lstStyle/>
        <a:p>
          <a:r>
            <a:rPr lang="en-US" smtClean="0"/>
            <a:t>Investment (I)</a:t>
          </a:r>
          <a:endParaRPr lang="en-US" dirty="0"/>
        </a:p>
      </dgm:t>
    </dgm:pt>
    <dgm:pt modelId="{471F0C7C-4596-4160-8F16-B9D00E513B4E}" type="parTrans" cxnId="{62922BD7-4556-4FF8-A43E-56506B30B53A}">
      <dgm:prSet/>
      <dgm:spPr/>
      <dgm:t>
        <a:bodyPr/>
        <a:lstStyle/>
        <a:p>
          <a:endParaRPr lang="en-US"/>
        </a:p>
      </dgm:t>
    </dgm:pt>
    <dgm:pt modelId="{4EBB3BC4-86BA-48DD-A979-70EC85D16BA0}" type="sibTrans" cxnId="{62922BD7-4556-4FF8-A43E-56506B30B53A}">
      <dgm:prSet/>
      <dgm:spPr/>
      <dgm:t>
        <a:bodyPr/>
        <a:lstStyle/>
        <a:p>
          <a:endParaRPr lang="en-US"/>
        </a:p>
      </dgm:t>
    </dgm:pt>
    <dgm:pt modelId="{27689C82-B0A6-401E-AE80-74593386741B}">
      <dgm:prSet/>
      <dgm:spPr/>
      <dgm:t>
        <a:bodyPr/>
        <a:lstStyle/>
        <a:p>
          <a:r>
            <a:rPr lang="en-US" dirty="0" smtClean="0"/>
            <a:t>Business investment</a:t>
          </a:r>
          <a:endParaRPr lang="en-US" dirty="0"/>
        </a:p>
      </dgm:t>
    </dgm:pt>
    <dgm:pt modelId="{231E41EC-F0B6-4A81-A844-77390ADFBCEA}" type="parTrans" cxnId="{ADF7E6F3-DCF7-432D-8C26-CF465076C5FE}">
      <dgm:prSet/>
      <dgm:spPr/>
      <dgm:t>
        <a:bodyPr/>
        <a:lstStyle/>
        <a:p>
          <a:endParaRPr lang="en-US"/>
        </a:p>
      </dgm:t>
    </dgm:pt>
    <dgm:pt modelId="{5E9F1E01-0471-401A-9811-82158D79C9A4}" type="sibTrans" cxnId="{ADF7E6F3-DCF7-432D-8C26-CF465076C5FE}">
      <dgm:prSet/>
      <dgm:spPr/>
      <dgm:t>
        <a:bodyPr/>
        <a:lstStyle/>
        <a:p>
          <a:endParaRPr lang="en-US"/>
        </a:p>
      </dgm:t>
    </dgm:pt>
    <dgm:pt modelId="{9AC0F348-31A1-4864-9BBD-530D1E34F063}">
      <dgm:prSet/>
      <dgm:spPr/>
      <dgm:t>
        <a:bodyPr/>
        <a:lstStyle/>
        <a:p>
          <a:r>
            <a:rPr lang="en-US" dirty="0" smtClean="0"/>
            <a:t>Residential investment</a:t>
          </a:r>
          <a:endParaRPr lang="en-US" dirty="0"/>
        </a:p>
      </dgm:t>
    </dgm:pt>
    <dgm:pt modelId="{69461750-74E5-48F1-A496-600778806DA0}" type="parTrans" cxnId="{7CD27F00-067E-4648-AEB4-33751AFEC378}">
      <dgm:prSet/>
      <dgm:spPr/>
      <dgm:t>
        <a:bodyPr/>
        <a:lstStyle/>
        <a:p>
          <a:endParaRPr lang="en-US"/>
        </a:p>
      </dgm:t>
    </dgm:pt>
    <dgm:pt modelId="{A4F0834A-0066-46AE-822F-78AF9438259F}" type="sibTrans" cxnId="{7CD27F00-067E-4648-AEB4-33751AFEC378}">
      <dgm:prSet/>
      <dgm:spPr/>
      <dgm:t>
        <a:bodyPr/>
        <a:lstStyle/>
        <a:p>
          <a:endParaRPr lang="en-US"/>
        </a:p>
      </dgm:t>
    </dgm:pt>
    <dgm:pt modelId="{89D84CA9-EE4F-49C4-98C6-A0829F6AB1DE}">
      <dgm:prSet/>
      <dgm:spPr/>
      <dgm:t>
        <a:bodyPr/>
        <a:lstStyle/>
        <a:p>
          <a:r>
            <a:rPr lang="en-US" smtClean="0"/>
            <a:t>Inventory investment</a:t>
          </a:r>
          <a:endParaRPr lang="en-US" dirty="0"/>
        </a:p>
      </dgm:t>
    </dgm:pt>
    <dgm:pt modelId="{4785A3CF-4AF5-45B0-8EB1-9EA048609FDE}" type="parTrans" cxnId="{49DF9470-3C63-4104-B305-C4A6B8FDC749}">
      <dgm:prSet/>
      <dgm:spPr/>
      <dgm:t>
        <a:bodyPr/>
        <a:lstStyle/>
        <a:p>
          <a:endParaRPr lang="en-US"/>
        </a:p>
      </dgm:t>
    </dgm:pt>
    <dgm:pt modelId="{651E7894-F11C-42CE-8480-181872AA95E6}" type="sibTrans" cxnId="{49DF9470-3C63-4104-B305-C4A6B8FDC749}">
      <dgm:prSet/>
      <dgm:spPr/>
      <dgm:t>
        <a:bodyPr/>
        <a:lstStyle/>
        <a:p>
          <a:endParaRPr lang="en-US"/>
        </a:p>
      </dgm:t>
    </dgm:pt>
    <dgm:pt modelId="{46DA00E8-DAE9-4F75-A7C9-637A1DE6CE53}">
      <dgm:prSet/>
      <dgm:spPr/>
      <dgm:t>
        <a:bodyPr/>
        <a:lstStyle/>
        <a:p>
          <a:r>
            <a:rPr lang="en-US" smtClean="0"/>
            <a:t>Federal</a:t>
          </a:r>
          <a:endParaRPr lang="en-US" dirty="0"/>
        </a:p>
      </dgm:t>
    </dgm:pt>
    <dgm:pt modelId="{2E0CFD7D-EE16-4C2B-A571-AC754040A0A4}" type="parTrans" cxnId="{897F7FF4-F8C1-4BCE-B5D9-D9CB98C7F461}">
      <dgm:prSet/>
      <dgm:spPr/>
      <dgm:t>
        <a:bodyPr/>
        <a:lstStyle/>
        <a:p>
          <a:endParaRPr lang="en-US"/>
        </a:p>
      </dgm:t>
    </dgm:pt>
    <dgm:pt modelId="{16B284E8-21EB-43BC-BBC9-A3E2AF0CF768}" type="sibTrans" cxnId="{897F7FF4-F8C1-4BCE-B5D9-D9CB98C7F461}">
      <dgm:prSet/>
      <dgm:spPr/>
      <dgm:t>
        <a:bodyPr/>
        <a:lstStyle/>
        <a:p>
          <a:endParaRPr lang="en-US"/>
        </a:p>
      </dgm:t>
    </dgm:pt>
    <dgm:pt modelId="{EF6446B9-381B-4551-9790-A93E1B0EED22}">
      <dgm:prSet/>
      <dgm:spPr/>
      <dgm:t>
        <a:bodyPr/>
        <a:lstStyle/>
        <a:p>
          <a:r>
            <a:rPr lang="en-US" smtClean="0"/>
            <a:t>State</a:t>
          </a:r>
          <a:endParaRPr lang="en-US" dirty="0"/>
        </a:p>
      </dgm:t>
    </dgm:pt>
    <dgm:pt modelId="{99E71B42-3D46-4636-9A98-5440E2AB6607}" type="parTrans" cxnId="{355620FF-FD61-4C45-9F26-CBC786353021}">
      <dgm:prSet/>
      <dgm:spPr/>
      <dgm:t>
        <a:bodyPr/>
        <a:lstStyle/>
        <a:p>
          <a:endParaRPr lang="en-US"/>
        </a:p>
      </dgm:t>
    </dgm:pt>
    <dgm:pt modelId="{FC47C290-85FD-4189-9EF5-D556BF4EDBE7}" type="sibTrans" cxnId="{355620FF-FD61-4C45-9F26-CBC786353021}">
      <dgm:prSet/>
      <dgm:spPr/>
      <dgm:t>
        <a:bodyPr/>
        <a:lstStyle/>
        <a:p>
          <a:endParaRPr lang="en-US"/>
        </a:p>
      </dgm:t>
    </dgm:pt>
    <dgm:pt modelId="{4C424C69-74E9-4720-B09C-B841FE8F49DF}">
      <dgm:prSet/>
      <dgm:spPr/>
      <dgm:t>
        <a:bodyPr/>
        <a:lstStyle/>
        <a:p>
          <a:r>
            <a:rPr lang="en-US" smtClean="0"/>
            <a:t>Local</a:t>
          </a:r>
          <a:endParaRPr lang="en-US" dirty="0"/>
        </a:p>
      </dgm:t>
    </dgm:pt>
    <dgm:pt modelId="{D1216FEC-45CC-4D0C-AE20-9BC8534A7592}" type="parTrans" cxnId="{5D029828-DF9E-47D3-9664-01E593ECA42B}">
      <dgm:prSet/>
      <dgm:spPr/>
      <dgm:t>
        <a:bodyPr/>
        <a:lstStyle/>
        <a:p>
          <a:endParaRPr lang="en-US"/>
        </a:p>
      </dgm:t>
    </dgm:pt>
    <dgm:pt modelId="{953FCCE7-F51F-40A2-B6B3-1463E3C96AA2}" type="sibTrans" cxnId="{5D029828-DF9E-47D3-9664-01E593ECA42B}">
      <dgm:prSet/>
      <dgm:spPr/>
      <dgm:t>
        <a:bodyPr/>
        <a:lstStyle/>
        <a:p>
          <a:endParaRPr lang="en-US"/>
        </a:p>
      </dgm:t>
    </dgm:pt>
    <dgm:pt modelId="{C48290F5-1F97-45F7-BB28-34F8423AF8AB}">
      <dgm:prSet/>
      <dgm:spPr/>
      <dgm:t>
        <a:bodyPr/>
        <a:lstStyle/>
        <a:p>
          <a:r>
            <a:rPr lang="en-US" i="1" dirty="0" smtClean="0"/>
            <a:t>NOT transfer payments</a:t>
          </a:r>
          <a:endParaRPr lang="en-US" i="1" dirty="0"/>
        </a:p>
      </dgm:t>
    </dgm:pt>
    <dgm:pt modelId="{EC38AEF7-DAFC-4C67-9E41-6939BC610E6C}" type="parTrans" cxnId="{DACE9336-E5FE-47F1-90B4-A18D19E45D0D}">
      <dgm:prSet/>
      <dgm:spPr/>
      <dgm:t>
        <a:bodyPr/>
        <a:lstStyle/>
        <a:p>
          <a:endParaRPr lang="en-US"/>
        </a:p>
      </dgm:t>
    </dgm:pt>
    <dgm:pt modelId="{F2EDD750-0B6C-4444-ACEB-8B5875D4C325}" type="sibTrans" cxnId="{DACE9336-E5FE-47F1-90B4-A18D19E45D0D}">
      <dgm:prSet/>
      <dgm:spPr/>
      <dgm:t>
        <a:bodyPr/>
        <a:lstStyle/>
        <a:p>
          <a:endParaRPr lang="en-US"/>
        </a:p>
      </dgm:t>
    </dgm:pt>
    <dgm:pt modelId="{4779416C-C15A-4FFE-AF3B-5EB2B393BCD5}">
      <dgm:prSet/>
      <dgm:spPr/>
      <dgm:t>
        <a:bodyPr/>
        <a:lstStyle/>
        <a:p>
          <a:r>
            <a:rPr lang="en-US" dirty="0" smtClean="0"/>
            <a:t>Net exports (</a:t>
          </a:r>
          <a:r>
            <a:rPr lang="en-US" dirty="0" err="1" smtClean="0"/>
            <a:t>Xn</a:t>
          </a:r>
          <a:r>
            <a:rPr lang="en-US" dirty="0" smtClean="0"/>
            <a:t>)</a:t>
          </a:r>
          <a:endParaRPr lang="en-US" dirty="0"/>
        </a:p>
      </dgm:t>
    </dgm:pt>
    <dgm:pt modelId="{345A612A-8A03-4053-99C2-64EC84EB89C7}" type="parTrans" cxnId="{2526E768-750D-40BE-AE9F-DA9701F6A810}">
      <dgm:prSet/>
      <dgm:spPr/>
      <dgm:t>
        <a:bodyPr/>
        <a:lstStyle/>
        <a:p>
          <a:endParaRPr lang="en-US"/>
        </a:p>
      </dgm:t>
    </dgm:pt>
    <dgm:pt modelId="{4DB5443C-CFC3-4A4B-874D-51B53AEC4A9E}" type="sibTrans" cxnId="{2526E768-750D-40BE-AE9F-DA9701F6A810}">
      <dgm:prSet/>
      <dgm:spPr/>
      <dgm:t>
        <a:bodyPr/>
        <a:lstStyle/>
        <a:p>
          <a:endParaRPr lang="en-US"/>
        </a:p>
      </dgm:t>
    </dgm:pt>
    <dgm:pt modelId="{3967ED69-2994-4EDB-9A21-32126BFE0100}">
      <dgm:prSet/>
      <dgm:spPr/>
      <dgm:t>
        <a:bodyPr/>
        <a:lstStyle/>
        <a:p>
          <a:r>
            <a:rPr lang="en-US" dirty="0" smtClean="0"/>
            <a:t>Exports</a:t>
          </a:r>
          <a:endParaRPr lang="en-US" dirty="0"/>
        </a:p>
      </dgm:t>
    </dgm:pt>
    <dgm:pt modelId="{84C6395D-A21A-4BE3-8CB9-432E136B379F}" type="parTrans" cxnId="{EB82965A-3E50-4871-BEFB-9399DE5B48E0}">
      <dgm:prSet/>
      <dgm:spPr/>
      <dgm:t>
        <a:bodyPr/>
        <a:lstStyle/>
        <a:p>
          <a:endParaRPr lang="en-US"/>
        </a:p>
      </dgm:t>
    </dgm:pt>
    <dgm:pt modelId="{52B6EE8A-2544-45F2-85C6-D16FB55ADEB9}" type="sibTrans" cxnId="{EB82965A-3E50-4871-BEFB-9399DE5B48E0}">
      <dgm:prSet/>
      <dgm:spPr/>
      <dgm:t>
        <a:bodyPr/>
        <a:lstStyle/>
        <a:p>
          <a:endParaRPr lang="en-US"/>
        </a:p>
      </dgm:t>
    </dgm:pt>
    <dgm:pt modelId="{34E36075-8F86-4F11-9A66-14836B5B1D4F}">
      <dgm:prSet/>
      <dgm:spPr/>
      <dgm:t>
        <a:bodyPr/>
        <a:lstStyle/>
        <a:p>
          <a:r>
            <a:rPr lang="en-US" i="1" dirty="0" smtClean="0"/>
            <a:t>MINUS</a:t>
          </a:r>
          <a:r>
            <a:rPr lang="en-US" dirty="0" smtClean="0"/>
            <a:t> Imports</a:t>
          </a:r>
          <a:endParaRPr lang="en-US" dirty="0"/>
        </a:p>
      </dgm:t>
    </dgm:pt>
    <dgm:pt modelId="{A970934D-DCAE-4700-9FF7-CA8D95CA0C75}" type="parTrans" cxnId="{44F18D1E-DEE6-47D0-8DB5-AB6CE2AD0418}">
      <dgm:prSet/>
      <dgm:spPr/>
      <dgm:t>
        <a:bodyPr/>
        <a:lstStyle/>
        <a:p>
          <a:endParaRPr lang="en-US"/>
        </a:p>
      </dgm:t>
    </dgm:pt>
    <dgm:pt modelId="{AED5CDCF-7121-49C3-A686-6D0C8E9D6C93}" type="sibTrans" cxnId="{44F18D1E-DEE6-47D0-8DB5-AB6CE2AD0418}">
      <dgm:prSet/>
      <dgm:spPr/>
      <dgm:t>
        <a:bodyPr/>
        <a:lstStyle/>
        <a:p>
          <a:endParaRPr lang="en-US"/>
        </a:p>
      </dgm:t>
    </dgm:pt>
    <dgm:pt modelId="{D2635457-9D73-4E9F-811D-EDD77314010F}" type="pres">
      <dgm:prSet presAssocID="{722D953C-3941-433B-8160-0A54E9DD26A0}" presName="Name0" presStyleCnt="0">
        <dgm:presLayoutVars>
          <dgm:dir/>
          <dgm:animLvl val="lvl"/>
          <dgm:resizeHandles val="exact"/>
        </dgm:presLayoutVars>
      </dgm:prSet>
      <dgm:spPr/>
      <dgm:t>
        <a:bodyPr/>
        <a:lstStyle/>
        <a:p>
          <a:endParaRPr lang="en-US"/>
        </a:p>
      </dgm:t>
    </dgm:pt>
    <dgm:pt modelId="{56E44B15-02EF-4C5A-A887-427C8739B157}" type="pres">
      <dgm:prSet presAssocID="{C2BB79E9-4882-422D-A13A-DD7B6CDBE5B8}" presName="composite" presStyleCnt="0"/>
      <dgm:spPr/>
    </dgm:pt>
    <dgm:pt modelId="{6254735B-A249-4FFB-B743-0ACD3BEC51D3}" type="pres">
      <dgm:prSet presAssocID="{C2BB79E9-4882-422D-A13A-DD7B6CDBE5B8}" presName="parTx" presStyleLbl="alignNode1" presStyleIdx="0" presStyleCnt="4">
        <dgm:presLayoutVars>
          <dgm:chMax val="0"/>
          <dgm:chPref val="0"/>
          <dgm:bulletEnabled val="1"/>
        </dgm:presLayoutVars>
      </dgm:prSet>
      <dgm:spPr/>
      <dgm:t>
        <a:bodyPr/>
        <a:lstStyle/>
        <a:p>
          <a:endParaRPr lang="en-US"/>
        </a:p>
      </dgm:t>
    </dgm:pt>
    <dgm:pt modelId="{CAAA4F54-D7E4-4B9D-8796-EAEDE1057B86}" type="pres">
      <dgm:prSet presAssocID="{C2BB79E9-4882-422D-A13A-DD7B6CDBE5B8}" presName="desTx" presStyleLbl="alignAccFollowNode1" presStyleIdx="0" presStyleCnt="4">
        <dgm:presLayoutVars>
          <dgm:bulletEnabled val="1"/>
        </dgm:presLayoutVars>
      </dgm:prSet>
      <dgm:spPr/>
      <dgm:t>
        <a:bodyPr/>
        <a:lstStyle/>
        <a:p>
          <a:endParaRPr lang="en-US"/>
        </a:p>
      </dgm:t>
    </dgm:pt>
    <dgm:pt modelId="{FDA72411-7841-43F8-B776-45D5A6283AEA}" type="pres">
      <dgm:prSet presAssocID="{2CC02150-97C6-4DC4-8319-496BACBA77D0}" presName="space" presStyleCnt="0"/>
      <dgm:spPr/>
    </dgm:pt>
    <dgm:pt modelId="{6A2AAE2D-7382-408F-A5F4-C0C45BC45177}" type="pres">
      <dgm:prSet presAssocID="{4483C0B5-3320-469C-9F0A-E1D146C2CB41}" presName="composite" presStyleCnt="0"/>
      <dgm:spPr/>
    </dgm:pt>
    <dgm:pt modelId="{0BE2B86A-31F4-4396-A26F-7D7864EDA484}" type="pres">
      <dgm:prSet presAssocID="{4483C0B5-3320-469C-9F0A-E1D146C2CB41}" presName="parTx" presStyleLbl="alignNode1" presStyleIdx="1" presStyleCnt="4">
        <dgm:presLayoutVars>
          <dgm:chMax val="0"/>
          <dgm:chPref val="0"/>
          <dgm:bulletEnabled val="1"/>
        </dgm:presLayoutVars>
      </dgm:prSet>
      <dgm:spPr/>
      <dgm:t>
        <a:bodyPr/>
        <a:lstStyle/>
        <a:p>
          <a:endParaRPr lang="en-US"/>
        </a:p>
      </dgm:t>
    </dgm:pt>
    <dgm:pt modelId="{38CBFE9F-5A3C-47C3-8683-4A4CD6C9D262}" type="pres">
      <dgm:prSet presAssocID="{4483C0B5-3320-469C-9F0A-E1D146C2CB41}" presName="desTx" presStyleLbl="alignAccFollowNode1" presStyleIdx="1" presStyleCnt="4">
        <dgm:presLayoutVars>
          <dgm:bulletEnabled val="1"/>
        </dgm:presLayoutVars>
      </dgm:prSet>
      <dgm:spPr/>
      <dgm:t>
        <a:bodyPr/>
        <a:lstStyle/>
        <a:p>
          <a:endParaRPr lang="en-US"/>
        </a:p>
      </dgm:t>
    </dgm:pt>
    <dgm:pt modelId="{D12F6C42-124C-4900-B6A9-9C056C368BE0}" type="pres">
      <dgm:prSet presAssocID="{4EBB3BC4-86BA-48DD-A979-70EC85D16BA0}" presName="space" presStyleCnt="0"/>
      <dgm:spPr/>
    </dgm:pt>
    <dgm:pt modelId="{6071B902-C9B0-48E0-837B-6A4026E536B8}" type="pres">
      <dgm:prSet presAssocID="{9C73AC5F-E8FA-46E8-A35A-697F7BF0B1A9}" presName="composite" presStyleCnt="0"/>
      <dgm:spPr/>
    </dgm:pt>
    <dgm:pt modelId="{337D5D70-1AE5-404A-994A-B07B3C899CEC}" type="pres">
      <dgm:prSet presAssocID="{9C73AC5F-E8FA-46E8-A35A-697F7BF0B1A9}" presName="parTx" presStyleLbl="alignNode1" presStyleIdx="2" presStyleCnt="4">
        <dgm:presLayoutVars>
          <dgm:chMax val="0"/>
          <dgm:chPref val="0"/>
          <dgm:bulletEnabled val="1"/>
        </dgm:presLayoutVars>
      </dgm:prSet>
      <dgm:spPr/>
      <dgm:t>
        <a:bodyPr/>
        <a:lstStyle/>
        <a:p>
          <a:endParaRPr lang="en-US"/>
        </a:p>
      </dgm:t>
    </dgm:pt>
    <dgm:pt modelId="{03370236-C796-4623-93EE-45DBC5608F97}" type="pres">
      <dgm:prSet presAssocID="{9C73AC5F-E8FA-46E8-A35A-697F7BF0B1A9}" presName="desTx" presStyleLbl="alignAccFollowNode1" presStyleIdx="2" presStyleCnt="4">
        <dgm:presLayoutVars>
          <dgm:bulletEnabled val="1"/>
        </dgm:presLayoutVars>
      </dgm:prSet>
      <dgm:spPr/>
      <dgm:t>
        <a:bodyPr/>
        <a:lstStyle/>
        <a:p>
          <a:endParaRPr lang="en-US"/>
        </a:p>
      </dgm:t>
    </dgm:pt>
    <dgm:pt modelId="{FA8BA75C-2C4B-4E3A-B394-57491B266051}" type="pres">
      <dgm:prSet presAssocID="{48466A97-7D7C-4815-849C-F10D47CF08EC}" presName="space" presStyleCnt="0"/>
      <dgm:spPr/>
    </dgm:pt>
    <dgm:pt modelId="{DE55F39C-0F19-41EE-B8E3-4A9BCD6CBFDB}" type="pres">
      <dgm:prSet presAssocID="{4779416C-C15A-4FFE-AF3B-5EB2B393BCD5}" presName="composite" presStyleCnt="0"/>
      <dgm:spPr/>
    </dgm:pt>
    <dgm:pt modelId="{F54A7F16-D95B-4313-887F-B0D05A0FC8F5}" type="pres">
      <dgm:prSet presAssocID="{4779416C-C15A-4FFE-AF3B-5EB2B393BCD5}" presName="parTx" presStyleLbl="alignNode1" presStyleIdx="3" presStyleCnt="4">
        <dgm:presLayoutVars>
          <dgm:chMax val="0"/>
          <dgm:chPref val="0"/>
          <dgm:bulletEnabled val="1"/>
        </dgm:presLayoutVars>
      </dgm:prSet>
      <dgm:spPr/>
      <dgm:t>
        <a:bodyPr/>
        <a:lstStyle/>
        <a:p>
          <a:endParaRPr lang="en-US"/>
        </a:p>
      </dgm:t>
    </dgm:pt>
    <dgm:pt modelId="{2D0E188D-DE8E-4B44-9107-2A4D62FEDCC5}" type="pres">
      <dgm:prSet presAssocID="{4779416C-C15A-4FFE-AF3B-5EB2B393BCD5}" presName="desTx" presStyleLbl="alignAccFollowNode1" presStyleIdx="3" presStyleCnt="4">
        <dgm:presLayoutVars>
          <dgm:bulletEnabled val="1"/>
        </dgm:presLayoutVars>
      </dgm:prSet>
      <dgm:spPr/>
      <dgm:t>
        <a:bodyPr/>
        <a:lstStyle/>
        <a:p>
          <a:endParaRPr lang="en-US"/>
        </a:p>
      </dgm:t>
    </dgm:pt>
  </dgm:ptLst>
  <dgm:cxnLst>
    <dgm:cxn modelId="{C36F13DA-6A7F-4223-B797-629E4C801D54}" srcId="{C2BB79E9-4882-422D-A13A-DD7B6CDBE5B8}" destId="{B245137C-FDA5-45BF-90E8-A48BCAE0C13A}" srcOrd="0" destOrd="0" parTransId="{65D272D4-BB6A-4434-823E-1E0C677E1DC6}" sibTransId="{22886CF0-2FF5-4203-8F28-6AF006BCBB16}"/>
    <dgm:cxn modelId="{854B41FF-B4B3-45ED-909C-EFE1F23D9983}" type="presOf" srcId="{89D84CA9-EE4F-49C4-98C6-A0829F6AB1DE}" destId="{38CBFE9F-5A3C-47C3-8683-4A4CD6C9D262}" srcOrd="0" destOrd="2" presId="urn:microsoft.com/office/officeart/2005/8/layout/hList1"/>
    <dgm:cxn modelId="{D47D147D-66E4-4780-BBE7-86BB727820B3}" type="presOf" srcId="{C2BB79E9-4882-422D-A13A-DD7B6CDBE5B8}" destId="{6254735B-A249-4FFB-B743-0ACD3BEC51D3}" srcOrd="0" destOrd="0" presId="urn:microsoft.com/office/officeart/2005/8/layout/hList1"/>
    <dgm:cxn modelId="{B885F687-08CB-4E47-AFA6-E2B0B5EB19B0}" srcId="{C2BB79E9-4882-422D-A13A-DD7B6CDBE5B8}" destId="{FDF2D129-6B5D-4684-9A77-6FCB04E6BFB9}" srcOrd="1" destOrd="0" parTransId="{9A433B82-AAD0-4C62-A215-243EA4CCBA8E}" sibTransId="{661595A5-6AE2-4653-AD87-8B97BFD6DDC8}"/>
    <dgm:cxn modelId="{49DF9470-3C63-4104-B305-C4A6B8FDC749}" srcId="{4483C0B5-3320-469C-9F0A-E1D146C2CB41}" destId="{89D84CA9-EE4F-49C4-98C6-A0829F6AB1DE}" srcOrd="2" destOrd="0" parTransId="{4785A3CF-4AF5-45B0-8EB1-9EA048609FDE}" sibTransId="{651E7894-F11C-42CE-8480-181872AA95E6}"/>
    <dgm:cxn modelId="{42F64FD9-806A-44A3-9122-DE85FB5AC836}" srcId="{C2BB79E9-4882-422D-A13A-DD7B6CDBE5B8}" destId="{51F7811F-7546-439E-9FDD-3AE4C14CFC20}" srcOrd="2" destOrd="0" parTransId="{14FAA53B-8EEA-49B4-892C-A78E3D9C28D0}" sibTransId="{63AAB4E0-6471-45B7-A0E2-C44B131772DC}"/>
    <dgm:cxn modelId="{7CD27F00-067E-4648-AEB4-33751AFEC378}" srcId="{4483C0B5-3320-469C-9F0A-E1D146C2CB41}" destId="{9AC0F348-31A1-4864-9BBD-530D1E34F063}" srcOrd="1" destOrd="0" parTransId="{69461750-74E5-48F1-A496-600778806DA0}" sibTransId="{A4F0834A-0066-46AE-822F-78AF9438259F}"/>
    <dgm:cxn modelId="{1918FD61-1ACD-4166-9C69-9190EFA2280B}" type="presOf" srcId="{9AC0F348-31A1-4864-9BBD-530D1E34F063}" destId="{38CBFE9F-5A3C-47C3-8683-4A4CD6C9D262}" srcOrd="0" destOrd="1" presId="urn:microsoft.com/office/officeart/2005/8/layout/hList1"/>
    <dgm:cxn modelId="{4B74E83B-0969-4675-B17F-8979B2E789CC}" type="presOf" srcId="{3967ED69-2994-4EDB-9A21-32126BFE0100}" destId="{2D0E188D-DE8E-4B44-9107-2A4D62FEDCC5}" srcOrd="0" destOrd="0" presId="urn:microsoft.com/office/officeart/2005/8/layout/hList1"/>
    <dgm:cxn modelId="{E6FD373C-7698-418F-A299-1C5384F37C77}" type="presOf" srcId="{46DA00E8-DAE9-4F75-A7C9-637A1DE6CE53}" destId="{03370236-C796-4623-93EE-45DBC5608F97}" srcOrd="0" destOrd="0" presId="urn:microsoft.com/office/officeart/2005/8/layout/hList1"/>
    <dgm:cxn modelId="{F0D419A6-EC88-4C9D-AFF1-69A77EF9FEB1}" type="presOf" srcId="{51F7811F-7546-439E-9FDD-3AE4C14CFC20}" destId="{CAAA4F54-D7E4-4B9D-8796-EAEDE1057B86}" srcOrd="0" destOrd="2" presId="urn:microsoft.com/office/officeart/2005/8/layout/hList1"/>
    <dgm:cxn modelId="{6FAB7703-EBB8-46A5-95C1-09A30910F034}" type="presOf" srcId="{27689C82-B0A6-401E-AE80-74593386741B}" destId="{38CBFE9F-5A3C-47C3-8683-4A4CD6C9D262}" srcOrd="0" destOrd="0" presId="urn:microsoft.com/office/officeart/2005/8/layout/hList1"/>
    <dgm:cxn modelId="{83605BF0-39E9-4146-BC35-15A7FFE886E2}" type="presOf" srcId="{4C424C69-74E9-4720-B09C-B841FE8F49DF}" destId="{03370236-C796-4623-93EE-45DBC5608F97}" srcOrd="0" destOrd="2" presId="urn:microsoft.com/office/officeart/2005/8/layout/hList1"/>
    <dgm:cxn modelId="{ADF7E6F3-DCF7-432D-8C26-CF465076C5FE}" srcId="{4483C0B5-3320-469C-9F0A-E1D146C2CB41}" destId="{27689C82-B0A6-401E-AE80-74593386741B}" srcOrd="0" destOrd="0" parTransId="{231E41EC-F0B6-4A81-A844-77390ADFBCEA}" sibTransId="{5E9F1E01-0471-401A-9811-82158D79C9A4}"/>
    <dgm:cxn modelId="{102FCC73-60BA-4646-9992-F76EF67FE1E1}" type="presOf" srcId="{722D953C-3941-433B-8160-0A54E9DD26A0}" destId="{D2635457-9D73-4E9F-811D-EDD77314010F}" srcOrd="0" destOrd="0" presId="urn:microsoft.com/office/officeart/2005/8/layout/hList1"/>
    <dgm:cxn modelId="{EEBDD4A0-B2BC-4398-9022-4066FA569E2A}" type="presOf" srcId="{EF6446B9-381B-4551-9790-A93E1B0EED22}" destId="{03370236-C796-4623-93EE-45DBC5608F97}" srcOrd="0" destOrd="1" presId="urn:microsoft.com/office/officeart/2005/8/layout/hList1"/>
    <dgm:cxn modelId="{DDE88263-5104-4567-AC4C-D2855A42FC9C}" srcId="{722D953C-3941-433B-8160-0A54E9DD26A0}" destId="{9C73AC5F-E8FA-46E8-A35A-697F7BF0B1A9}" srcOrd="2" destOrd="0" parTransId="{F57769FB-BA1F-4607-AE04-5D15F41E947D}" sibTransId="{48466A97-7D7C-4815-849C-F10D47CF08EC}"/>
    <dgm:cxn modelId="{44F18D1E-DEE6-47D0-8DB5-AB6CE2AD0418}" srcId="{4779416C-C15A-4FFE-AF3B-5EB2B393BCD5}" destId="{34E36075-8F86-4F11-9A66-14836B5B1D4F}" srcOrd="1" destOrd="0" parTransId="{A970934D-DCAE-4700-9FF7-CA8D95CA0C75}" sibTransId="{AED5CDCF-7121-49C3-A686-6D0C8E9D6C93}"/>
    <dgm:cxn modelId="{355620FF-FD61-4C45-9F26-CBC786353021}" srcId="{9C73AC5F-E8FA-46E8-A35A-697F7BF0B1A9}" destId="{EF6446B9-381B-4551-9790-A93E1B0EED22}" srcOrd="1" destOrd="0" parTransId="{99E71B42-3D46-4636-9A98-5440E2AB6607}" sibTransId="{FC47C290-85FD-4189-9EF5-D556BF4EDBE7}"/>
    <dgm:cxn modelId="{829A075E-941D-4977-ADF0-92E0955199B6}" type="presOf" srcId="{FDF2D129-6B5D-4684-9A77-6FCB04E6BFB9}" destId="{CAAA4F54-D7E4-4B9D-8796-EAEDE1057B86}" srcOrd="0" destOrd="1" presId="urn:microsoft.com/office/officeart/2005/8/layout/hList1"/>
    <dgm:cxn modelId="{AEE4A859-2AE9-473A-97FD-97EEA3D75A56}" type="presOf" srcId="{34E36075-8F86-4F11-9A66-14836B5B1D4F}" destId="{2D0E188D-DE8E-4B44-9107-2A4D62FEDCC5}" srcOrd="0" destOrd="1" presId="urn:microsoft.com/office/officeart/2005/8/layout/hList1"/>
    <dgm:cxn modelId="{EB82965A-3E50-4871-BEFB-9399DE5B48E0}" srcId="{4779416C-C15A-4FFE-AF3B-5EB2B393BCD5}" destId="{3967ED69-2994-4EDB-9A21-32126BFE0100}" srcOrd="0" destOrd="0" parTransId="{84C6395D-A21A-4BE3-8CB9-432E136B379F}" sibTransId="{52B6EE8A-2544-45F2-85C6-D16FB55ADEB9}"/>
    <dgm:cxn modelId="{AE4BFF71-7F82-4740-AD02-3C8E74317508}" type="presOf" srcId="{9C73AC5F-E8FA-46E8-A35A-697F7BF0B1A9}" destId="{337D5D70-1AE5-404A-994A-B07B3C899CEC}" srcOrd="0" destOrd="0" presId="urn:microsoft.com/office/officeart/2005/8/layout/hList1"/>
    <dgm:cxn modelId="{897F7FF4-F8C1-4BCE-B5D9-D9CB98C7F461}" srcId="{9C73AC5F-E8FA-46E8-A35A-697F7BF0B1A9}" destId="{46DA00E8-DAE9-4F75-A7C9-637A1DE6CE53}" srcOrd="0" destOrd="0" parTransId="{2E0CFD7D-EE16-4C2B-A571-AC754040A0A4}" sibTransId="{16B284E8-21EB-43BC-BBC9-A3E2AF0CF768}"/>
    <dgm:cxn modelId="{5D029828-DF9E-47D3-9664-01E593ECA42B}" srcId="{9C73AC5F-E8FA-46E8-A35A-697F7BF0B1A9}" destId="{4C424C69-74E9-4720-B09C-B841FE8F49DF}" srcOrd="2" destOrd="0" parTransId="{D1216FEC-45CC-4D0C-AE20-9BC8534A7592}" sibTransId="{953FCCE7-F51F-40A2-B6B3-1463E3C96AA2}"/>
    <dgm:cxn modelId="{DACE9336-E5FE-47F1-90B4-A18D19E45D0D}" srcId="{9C73AC5F-E8FA-46E8-A35A-697F7BF0B1A9}" destId="{C48290F5-1F97-45F7-BB28-34F8423AF8AB}" srcOrd="3" destOrd="0" parTransId="{EC38AEF7-DAFC-4C67-9E41-6939BC610E6C}" sibTransId="{F2EDD750-0B6C-4444-ACEB-8B5875D4C325}"/>
    <dgm:cxn modelId="{D1E44658-CFDF-4624-AF1D-94E23557E483}" type="presOf" srcId="{4779416C-C15A-4FFE-AF3B-5EB2B393BCD5}" destId="{F54A7F16-D95B-4313-887F-B0D05A0FC8F5}" srcOrd="0" destOrd="0" presId="urn:microsoft.com/office/officeart/2005/8/layout/hList1"/>
    <dgm:cxn modelId="{7E43C26C-8D80-45A3-B5DC-CC49E19AAE44}" type="presOf" srcId="{B245137C-FDA5-45BF-90E8-A48BCAE0C13A}" destId="{CAAA4F54-D7E4-4B9D-8796-EAEDE1057B86}" srcOrd="0" destOrd="0" presId="urn:microsoft.com/office/officeart/2005/8/layout/hList1"/>
    <dgm:cxn modelId="{62922BD7-4556-4FF8-A43E-56506B30B53A}" srcId="{722D953C-3941-433B-8160-0A54E9DD26A0}" destId="{4483C0B5-3320-469C-9F0A-E1D146C2CB41}" srcOrd="1" destOrd="0" parTransId="{471F0C7C-4596-4160-8F16-B9D00E513B4E}" sibTransId="{4EBB3BC4-86BA-48DD-A979-70EC85D16BA0}"/>
    <dgm:cxn modelId="{6B2A3295-423B-4076-AB7B-A621D756CE50}" type="presOf" srcId="{C48290F5-1F97-45F7-BB28-34F8423AF8AB}" destId="{03370236-C796-4623-93EE-45DBC5608F97}" srcOrd="0" destOrd="3" presId="urn:microsoft.com/office/officeart/2005/8/layout/hList1"/>
    <dgm:cxn modelId="{23721646-DE91-42BF-B99C-E5943B685582}" srcId="{722D953C-3941-433B-8160-0A54E9DD26A0}" destId="{C2BB79E9-4882-422D-A13A-DD7B6CDBE5B8}" srcOrd="0" destOrd="0" parTransId="{93A17E37-1BF4-4E59-A53B-39030FA0AE87}" sibTransId="{2CC02150-97C6-4DC4-8319-496BACBA77D0}"/>
    <dgm:cxn modelId="{2526E768-750D-40BE-AE9F-DA9701F6A810}" srcId="{722D953C-3941-433B-8160-0A54E9DD26A0}" destId="{4779416C-C15A-4FFE-AF3B-5EB2B393BCD5}" srcOrd="3" destOrd="0" parTransId="{345A612A-8A03-4053-99C2-64EC84EB89C7}" sibTransId="{4DB5443C-CFC3-4A4B-874D-51B53AEC4A9E}"/>
    <dgm:cxn modelId="{D4E43D4F-373C-434E-B1BC-59383D8B9988}" type="presOf" srcId="{4483C0B5-3320-469C-9F0A-E1D146C2CB41}" destId="{0BE2B86A-31F4-4396-A26F-7D7864EDA484}" srcOrd="0" destOrd="0" presId="urn:microsoft.com/office/officeart/2005/8/layout/hList1"/>
    <dgm:cxn modelId="{4859627F-242B-4C1A-9D51-F6F940C67BDE}" type="presParOf" srcId="{D2635457-9D73-4E9F-811D-EDD77314010F}" destId="{56E44B15-02EF-4C5A-A887-427C8739B157}" srcOrd="0" destOrd="0" presId="urn:microsoft.com/office/officeart/2005/8/layout/hList1"/>
    <dgm:cxn modelId="{40E8BA99-534F-454A-997D-66778499DB1F}" type="presParOf" srcId="{56E44B15-02EF-4C5A-A887-427C8739B157}" destId="{6254735B-A249-4FFB-B743-0ACD3BEC51D3}" srcOrd="0" destOrd="0" presId="urn:microsoft.com/office/officeart/2005/8/layout/hList1"/>
    <dgm:cxn modelId="{93B5A325-DCC8-40DD-8E19-A473D292DB2B}" type="presParOf" srcId="{56E44B15-02EF-4C5A-A887-427C8739B157}" destId="{CAAA4F54-D7E4-4B9D-8796-EAEDE1057B86}" srcOrd="1" destOrd="0" presId="urn:microsoft.com/office/officeart/2005/8/layout/hList1"/>
    <dgm:cxn modelId="{1834A2C5-5FEF-4A78-B679-701F32D6A91F}" type="presParOf" srcId="{D2635457-9D73-4E9F-811D-EDD77314010F}" destId="{FDA72411-7841-43F8-B776-45D5A6283AEA}" srcOrd="1" destOrd="0" presId="urn:microsoft.com/office/officeart/2005/8/layout/hList1"/>
    <dgm:cxn modelId="{9040773E-47ED-4C47-881B-B678D6B2A2CF}" type="presParOf" srcId="{D2635457-9D73-4E9F-811D-EDD77314010F}" destId="{6A2AAE2D-7382-408F-A5F4-C0C45BC45177}" srcOrd="2" destOrd="0" presId="urn:microsoft.com/office/officeart/2005/8/layout/hList1"/>
    <dgm:cxn modelId="{7C3E37DE-E44C-4941-9F61-7577CF1BD254}" type="presParOf" srcId="{6A2AAE2D-7382-408F-A5F4-C0C45BC45177}" destId="{0BE2B86A-31F4-4396-A26F-7D7864EDA484}" srcOrd="0" destOrd="0" presId="urn:microsoft.com/office/officeart/2005/8/layout/hList1"/>
    <dgm:cxn modelId="{4C4F2695-5498-4C35-9461-DADCFE78C733}" type="presParOf" srcId="{6A2AAE2D-7382-408F-A5F4-C0C45BC45177}" destId="{38CBFE9F-5A3C-47C3-8683-4A4CD6C9D262}" srcOrd="1" destOrd="0" presId="urn:microsoft.com/office/officeart/2005/8/layout/hList1"/>
    <dgm:cxn modelId="{F918C95D-0999-491C-98C7-01C7F43B46A5}" type="presParOf" srcId="{D2635457-9D73-4E9F-811D-EDD77314010F}" destId="{D12F6C42-124C-4900-B6A9-9C056C368BE0}" srcOrd="3" destOrd="0" presId="urn:microsoft.com/office/officeart/2005/8/layout/hList1"/>
    <dgm:cxn modelId="{D7EBDB76-8C4B-40F5-8330-DC88764C6BA5}" type="presParOf" srcId="{D2635457-9D73-4E9F-811D-EDD77314010F}" destId="{6071B902-C9B0-48E0-837B-6A4026E536B8}" srcOrd="4" destOrd="0" presId="urn:microsoft.com/office/officeart/2005/8/layout/hList1"/>
    <dgm:cxn modelId="{4340D7A1-5A27-4898-AF59-53CDFDDA9B29}" type="presParOf" srcId="{6071B902-C9B0-48E0-837B-6A4026E536B8}" destId="{337D5D70-1AE5-404A-994A-B07B3C899CEC}" srcOrd="0" destOrd="0" presId="urn:microsoft.com/office/officeart/2005/8/layout/hList1"/>
    <dgm:cxn modelId="{0E5D0297-7B7F-4442-BCFA-85FCC8B229A9}" type="presParOf" srcId="{6071B902-C9B0-48E0-837B-6A4026E536B8}" destId="{03370236-C796-4623-93EE-45DBC5608F97}" srcOrd="1" destOrd="0" presId="urn:microsoft.com/office/officeart/2005/8/layout/hList1"/>
    <dgm:cxn modelId="{48F36F98-EF55-4EF2-A7FB-2A98BB343B13}" type="presParOf" srcId="{D2635457-9D73-4E9F-811D-EDD77314010F}" destId="{FA8BA75C-2C4B-4E3A-B394-57491B266051}" srcOrd="5" destOrd="0" presId="urn:microsoft.com/office/officeart/2005/8/layout/hList1"/>
    <dgm:cxn modelId="{B23DEB0D-31BF-49A5-BC34-3F07969DF64B}" type="presParOf" srcId="{D2635457-9D73-4E9F-811D-EDD77314010F}" destId="{DE55F39C-0F19-41EE-B8E3-4A9BCD6CBFDB}" srcOrd="6" destOrd="0" presId="urn:microsoft.com/office/officeart/2005/8/layout/hList1"/>
    <dgm:cxn modelId="{9195558C-EAB1-4F4A-A18A-6C8E79A174B9}" type="presParOf" srcId="{DE55F39C-0F19-41EE-B8E3-4A9BCD6CBFDB}" destId="{F54A7F16-D95B-4313-887F-B0D05A0FC8F5}" srcOrd="0" destOrd="0" presId="urn:microsoft.com/office/officeart/2005/8/layout/hList1"/>
    <dgm:cxn modelId="{5CF84ABF-4B94-40E8-A8F9-96DD1E9A1950}" type="presParOf" srcId="{DE55F39C-0F19-41EE-B8E3-4A9BCD6CBFDB}" destId="{2D0E188D-DE8E-4B44-9107-2A4D62FEDCC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5B5225-D100-4980-9BA1-39A499559E12}"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B389A608-882B-41BD-ACA8-CC5C35604DB4}">
      <dgm:prSet phldrT="[Text]"/>
      <dgm:spPr/>
      <dgm:t>
        <a:bodyPr/>
        <a:lstStyle/>
        <a:p>
          <a:r>
            <a:rPr lang="en-US" dirty="0" smtClean="0"/>
            <a:t>Labor</a:t>
          </a:r>
          <a:endParaRPr lang="en-US" dirty="0"/>
        </a:p>
      </dgm:t>
    </dgm:pt>
    <dgm:pt modelId="{B99F5041-A1E9-4667-8757-2AA98045A47D}" type="parTrans" cxnId="{1C1E2BE1-017C-47CE-80D0-59B2EEA490A6}">
      <dgm:prSet/>
      <dgm:spPr/>
      <dgm:t>
        <a:bodyPr/>
        <a:lstStyle/>
        <a:p>
          <a:endParaRPr lang="en-US"/>
        </a:p>
      </dgm:t>
    </dgm:pt>
    <dgm:pt modelId="{A815BDFD-EF20-424F-BC56-73BDEE88DE5D}" type="sibTrans" cxnId="{1C1E2BE1-017C-47CE-80D0-59B2EEA490A6}">
      <dgm:prSet/>
      <dgm:spPr/>
      <dgm:t>
        <a:bodyPr/>
        <a:lstStyle/>
        <a:p>
          <a:endParaRPr lang="en-US"/>
        </a:p>
      </dgm:t>
    </dgm:pt>
    <dgm:pt modelId="{5490FE8F-97A5-4CCF-AFE0-23FB2D26FC11}">
      <dgm:prSet phldrT="[Text]"/>
      <dgm:spPr/>
      <dgm:t>
        <a:bodyPr/>
        <a:lstStyle/>
        <a:p>
          <a:r>
            <a:rPr lang="en-US" dirty="0" smtClean="0"/>
            <a:t>Wages</a:t>
          </a:r>
          <a:endParaRPr lang="en-US" dirty="0"/>
        </a:p>
      </dgm:t>
    </dgm:pt>
    <dgm:pt modelId="{9ADFFD08-57D8-4125-B089-25C545CD8BCC}" type="parTrans" cxnId="{9B57717E-104A-4F55-BE42-F0616BF062DA}">
      <dgm:prSet/>
      <dgm:spPr/>
      <dgm:t>
        <a:bodyPr/>
        <a:lstStyle/>
        <a:p>
          <a:endParaRPr lang="en-US"/>
        </a:p>
      </dgm:t>
    </dgm:pt>
    <dgm:pt modelId="{F48A4896-C5E5-44A1-A726-32A0D8527F9C}" type="sibTrans" cxnId="{9B57717E-104A-4F55-BE42-F0616BF062DA}">
      <dgm:prSet/>
      <dgm:spPr/>
      <dgm:t>
        <a:bodyPr/>
        <a:lstStyle/>
        <a:p>
          <a:endParaRPr lang="en-US"/>
        </a:p>
      </dgm:t>
    </dgm:pt>
    <dgm:pt modelId="{9CEF475E-AE20-4FC7-A49C-6C74876C6665}">
      <dgm:prSet phldrT="[Text]"/>
      <dgm:spPr/>
      <dgm:t>
        <a:bodyPr/>
        <a:lstStyle/>
        <a:p>
          <a:r>
            <a:rPr lang="en-US" dirty="0" smtClean="0"/>
            <a:t>Land</a:t>
          </a:r>
          <a:endParaRPr lang="en-US" dirty="0"/>
        </a:p>
      </dgm:t>
    </dgm:pt>
    <dgm:pt modelId="{F8FC83DE-480B-4300-A5E2-2E59337DA465}" type="parTrans" cxnId="{037321B2-840A-4215-96DB-5F5CBE15F99A}">
      <dgm:prSet/>
      <dgm:spPr/>
      <dgm:t>
        <a:bodyPr/>
        <a:lstStyle/>
        <a:p>
          <a:endParaRPr lang="en-US"/>
        </a:p>
      </dgm:t>
    </dgm:pt>
    <dgm:pt modelId="{CD61E979-C4DB-4130-AEA1-1F6AD6573C4A}" type="sibTrans" cxnId="{037321B2-840A-4215-96DB-5F5CBE15F99A}">
      <dgm:prSet/>
      <dgm:spPr/>
      <dgm:t>
        <a:bodyPr/>
        <a:lstStyle/>
        <a:p>
          <a:endParaRPr lang="en-US"/>
        </a:p>
      </dgm:t>
    </dgm:pt>
    <dgm:pt modelId="{5A95A006-3C78-482C-9356-1F7E9822CB76}">
      <dgm:prSet phldrT="[Text]"/>
      <dgm:spPr/>
      <dgm:t>
        <a:bodyPr/>
        <a:lstStyle/>
        <a:p>
          <a:r>
            <a:rPr lang="en-US" dirty="0" smtClean="0"/>
            <a:t>Rent</a:t>
          </a:r>
          <a:endParaRPr lang="en-US" dirty="0"/>
        </a:p>
      </dgm:t>
    </dgm:pt>
    <dgm:pt modelId="{801C51D3-F4F6-437B-8E09-17B6C0F0BA3D}" type="parTrans" cxnId="{4A972C94-0F35-410A-9152-21135A2E5201}">
      <dgm:prSet/>
      <dgm:spPr/>
      <dgm:t>
        <a:bodyPr/>
        <a:lstStyle/>
        <a:p>
          <a:endParaRPr lang="en-US"/>
        </a:p>
      </dgm:t>
    </dgm:pt>
    <dgm:pt modelId="{484A28E5-85AA-44D7-A923-7FA81FD8BF2C}" type="sibTrans" cxnId="{4A972C94-0F35-410A-9152-21135A2E5201}">
      <dgm:prSet/>
      <dgm:spPr/>
      <dgm:t>
        <a:bodyPr/>
        <a:lstStyle/>
        <a:p>
          <a:endParaRPr lang="en-US"/>
        </a:p>
      </dgm:t>
    </dgm:pt>
    <dgm:pt modelId="{7EA9654B-1A73-475A-94D5-9C72E95E9477}">
      <dgm:prSet phldrT="[Text]"/>
      <dgm:spPr/>
      <dgm:t>
        <a:bodyPr/>
        <a:lstStyle/>
        <a:p>
          <a:r>
            <a:rPr lang="en-US" dirty="0" smtClean="0"/>
            <a:t>Capital</a:t>
          </a:r>
          <a:endParaRPr lang="en-US" dirty="0"/>
        </a:p>
      </dgm:t>
    </dgm:pt>
    <dgm:pt modelId="{BCBBE314-7CE5-4FE6-AD4E-61840D9E60B4}" type="parTrans" cxnId="{7D9882F3-94FC-4A80-9590-1CBBA109F7E8}">
      <dgm:prSet/>
      <dgm:spPr/>
      <dgm:t>
        <a:bodyPr/>
        <a:lstStyle/>
        <a:p>
          <a:endParaRPr lang="en-US"/>
        </a:p>
      </dgm:t>
    </dgm:pt>
    <dgm:pt modelId="{2D2233E6-3655-4E95-AA94-46EA1B8951C7}" type="sibTrans" cxnId="{7D9882F3-94FC-4A80-9590-1CBBA109F7E8}">
      <dgm:prSet/>
      <dgm:spPr/>
      <dgm:t>
        <a:bodyPr/>
        <a:lstStyle/>
        <a:p>
          <a:endParaRPr lang="en-US"/>
        </a:p>
      </dgm:t>
    </dgm:pt>
    <dgm:pt modelId="{98EC319E-752C-41C6-99DF-E066EE671063}">
      <dgm:prSet phldrT="[Text]"/>
      <dgm:spPr/>
      <dgm:t>
        <a:bodyPr/>
        <a:lstStyle/>
        <a:p>
          <a:r>
            <a:rPr lang="en-US" dirty="0" smtClean="0"/>
            <a:t>Interest</a:t>
          </a:r>
          <a:endParaRPr lang="en-US" dirty="0"/>
        </a:p>
      </dgm:t>
    </dgm:pt>
    <dgm:pt modelId="{A658FE54-F551-4A31-A3C5-0ABA27A22D70}" type="parTrans" cxnId="{31A38097-8D47-4F3A-807B-8088CD23B060}">
      <dgm:prSet/>
      <dgm:spPr/>
      <dgm:t>
        <a:bodyPr/>
        <a:lstStyle/>
        <a:p>
          <a:endParaRPr lang="en-US"/>
        </a:p>
      </dgm:t>
    </dgm:pt>
    <dgm:pt modelId="{11580173-BEDC-43B0-AF7E-8EB3103CCF79}" type="sibTrans" cxnId="{31A38097-8D47-4F3A-807B-8088CD23B060}">
      <dgm:prSet/>
      <dgm:spPr/>
      <dgm:t>
        <a:bodyPr/>
        <a:lstStyle/>
        <a:p>
          <a:endParaRPr lang="en-US"/>
        </a:p>
      </dgm:t>
    </dgm:pt>
    <dgm:pt modelId="{3F8A6A98-5CA8-4555-A81A-2405F8D5F696}">
      <dgm:prSet phldrT="[Text]"/>
      <dgm:spPr/>
      <dgm:t>
        <a:bodyPr/>
        <a:lstStyle/>
        <a:p>
          <a:r>
            <a:rPr lang="en-US" dirty="0" smtClean="0"/>
            <a:t>Entrepreneur</a:t>
          </a:r>
          <a:endParaRPr lang="en-US" dirty="0"/>
        </a:p>
      </dgm:t>
    </dgm:pt>
    <dgm:pt modelId="{3FFFA2BA-DC5F-4D16-B156-1A8EF12C4DCA}" type="parTrans" cxnId="{C497091A-05B9-42CA-B647-9010286B25A9}">
      <dgm:prSet/>
      <dgm:spPr/>
      <dgm:t>
        <a:bodyPr/>
        <a:lstStyle/>
        <a:p>
          <a:endParaRPr lang="en-US"/>
        </a:p>
      </dgm:t>
    </dgm:pt>
    <dgm:pt modelId="{A49C443E-AC40-474E-8AE6-1EE49231A844}" type="sibTrans" cxnId="{C497091A-05B9-42CA-B647-9010286B25A9}">
      <dgm:prSet/>
      <dgm:spPr/>
      <dgm:t>
        <a:bodyPr/>
        <a:lstStyle/>
        <a:p>
          <a:endParaRPr lang="en-US"/>
        </a:p>
      </dgm:t>
    </dgm:pt>
    <dgm:pt modelId="{70D38135-4D27-49D4-8ED9-8EAE03B614A1}">
      <dgm:prSet phldrT="[Text]"/>
      <dgm:spPr/>
      <dgm:t>
        <a:bodyPr/>
        <a:lstStyle/>
        <a:p>
          <a:r>
            <a:rPr lang="en-US" dirty="0" smtClean="0"/>
            <a:t>Profit</a:t>
          </a:r>
          <a:endParaRPr lang="en-US" dirty="0"/>
        </a:p>
      </dgm:t>
    </dgm:pt>
    <dgm:pt modelId="{95F5AE70-0F83-48C5-B42A-EC2D4F978B01}" type="parTrans" cxnId="{A3CCA7E3-D9CE-49CC-A6AD-E4BD03ED2497}">
      <dgm:prSet/>
      <dgm:spPr/>
      <dgm:t>
        <a:bodyPr/>
        <a:lstStyle/>
        <a:p>
          <a:endParaRPr lang="en-US"/>
        </a:p>
      </dgm:t>
    </dgm:pt>
    <dgm:pt modelId="{0B8A54AB-FBDB-4380-9790-D0EC369A71F5}" type="sibTrans" cxnId="{A3CCA7E3-D9CE-49CC-A6AD-E4BD03ED2497}">
      <dgm:prSet/>
      <dgm:spPr/>
      <dgm:t>
        <a:bodyPr/>
        <a:lstStyle/>
        <a:p>
          <a:endParaRPr lang="en-US"/>
        </a:p>
      </dgm:t>
    </dgm:pt>
    <dgm:pt modelId="{2839170E-2DFB-4147-B584-AFC301872CFA}" type="pres">
      <dgm:prSet presAssocID="{595B5225-D100-4980-9BA1-39A499559E12}" presName="theList" presStyleCnt="0">
        <dgm:presLayoutVars>
          <dgm:dir/>
          <dgm:animLvl val="lvl"/>
          <dgm:resizeHandles val="exact"/>
        </dgm:presLayoutVars>
      </dgm:prSet>
      <dgm:spPr/>
      <dgm:t>
        <a:bodyPr/>
        <a:lstStyle/>
        <a:p>
          <a:endParaRPr lang="en-US"/>
        </a:p>
      </dgm:t>
    </dgm:pt>
    <dgm:pt modelId="{DC7FE7CD-9EF7-417F-B90D-52FDC637F0EA}" type="pres">
      <dgm:prSet presAssocID="{B389A608-882B-41BD-ACA8-CC5C35604DB4}" presName="compNode" presStyleCnt="0"/>
      <dgm:spPr/>
    </dgm:pt>
    <dgm:pt modelId="{7B66C0B1-0495-4884-929A-FBFD01709A3E}" type="pres">
      <dgm:prSet presAssocID="{B389A608-882B-41BD-ACA8-CC5C35604DB4}" presName="aNode" presStyleLbl="bgShp" presStyleIdx="0" presStyleCnt="4"/>
      <dgm:spPr/>
      <dgm:t>
        <a:bodyPr/>
        <a:lstStyle/>
        <a:p>
          <a:endParaRPr lang="en-US"/>
        </a:p>
      </dgm:t>
    </dgm:pt>
    <dgm:pt modelId="{E110E4D1-ECF8-49AB-BAEA-57B984CE9BAC}" type="pres">
      <dgm:prSet presAssocID="{B389A608-882B-41BD-ACA8-CC5C35604DB4}" presName="textNode" presStyleLbl="bgShp" presStyleIdx="0" presStyleCnt="4"/>
      <dgm:spPr/>
      <dgm:t>
        <a:bodyPr/>
        <a:lstStyle/>
        <a:p>
          <a:endParaRPr lang="en-US"/>
        </a:p>
      </dgm:t>
    </dgm:pt>
    <dgm:pt modelId="{B2FBF04B-C71F-4A74-83F3-FE9D9A78215D}" type="pres">
      <dgm:prSet presAssocID="{B389A608-882B-41BD-ACA8-CC5C35604DB4}" presName="compChildNode" presStyleCnt="0"/>
      <dgm:spPr/>
    </dgm:pt>
    <dgm:pt modelId="{3FAA3583-E8E3-4ED7-AE7A-D2D47D0434DE}" type="pres">
      <dgm:prSet presAssocID="{B389A608-882B-41BD-ACA8-CC5C35604DB4}" presName="theInnerList" presStyleCnt="0"/>
      <dgm:spPr/>
    </dgm:pt>
    <dgm:pt modelId="{DC6F1CE4-9588-4005-AD5D-8BAD8BDAA155}" type="pres">
      <dgm:prSet presAssocID="{5490FE8F-97A5-4CCF-AFE0-23FB2D26FC11}" presName="childNode" presStyleLbl="node1" presStyleIdx="0" presStyleCnt="4">
        <dgm:presLayoutVars>
          <dgm:bulletEnabled val="1"/>
        </dgm:presLayoutVars>
      </dgm:prSet>
      <dgm:spPr/>
      <dgm:t>
        <a:bodyPr/>
        <a:lstStyle/>
        <a:p>
          <a:endParaRPr lang="en-US"/>
        </a:p>
      </dgm:t>
    </dgm:pt>
    <dgm:pt modelId="{7F50DE3D-342B-4195-88CC-A99FFB8D85D6}" type="pres">
      <dgm:prSet presAssocID="{B389A608-882B-41BD-ACA8-CC5C35604DB4}" presName="aSpace" presStyleCnt="0"/>
      <dgm:spPr/>
    </dgm:pt>
    <dgm:pt modelId="{221C0F28-F0D4-4790-8ACF-4D4E6EB33C42}" type="pres">
      <dgm:prSet presAssocID="{9CEF475E-AE20-4FC7-A49C-6C74876C6665}" presName="compNode" presStyleCnt="0"/>
      <dgm:spPr/>
    </dgm:pt>
    <dgm:pt modelId="{1B07F5E4-DB6C-4C73-8C15-D625A15CB9A1}" type="pres">
      <dgm:prSet presAssocID="{9CEF475E-AE20-4FC7-A49C-6C74876C6665}" presName="aNode" presStyleLbl="bgShp" presStyleIdx="1" presStyleCnt="4"/>
      <dgm:spPr/>
      <dgm:t>
        <a:bodyPr/>
        <a:lstStyle/>
        <a:p>
          <a:endParaRPr lang="en-US"/>
        </a:p>
      </dgm:t>
    </dgm:pt>
    <dgm:pt modelId="{8CE414A0-F728-4A93-A953-AA177743B26A}" type="pres">
      <dgm:prSet presAssocID="{9CEF475E-AE20-4FC7-A49C-6C74876C6665}" presName="textNode" presStyleLbl="bgShp" presStyleIdx="1" presStyleCnt="4"/>
      <dgm:spPr/>
      <dgm:t>
        <a:bodyPr/>
        <a:lstStyle/>
        <a:p>
          <a:endParaRPr lang="en-US"/>
        </a:p>
      </dgm:t>
    </dgm:pt>
    <dgm:pt modelId="{AF6861F9-A8A0-4E6A-9468-CAC22258ECE6}" type="pres">
      <dgm:prSet presAssocID="{9CEF475E-AE20-4FC7-A49C-6C74876C6665}" presName="compChildNode" presStyleCnt="0"/>
      <dgm:spPr/>
    </dgm:pt>
    <dgm:pt modelId="{E96CCC48-8A90-48F0-B044-B23CA9DB77B0}" type="pres">
      <dgm:prSet presAssocID="{9CEF475E-AE20-4FC7-A49C-6C74876C6665}" presName="theInnerList" presStyleCnt="0"/>
      <dgm:spPr/>
    </dgm:pt>
    <dgm:pt modelId="{4BB10FB7-8BD1-4A01-9331-E6CFA9915E3A}" type="pres">
      <dgm:prSet presAssocID="{5A95A006-3C78-482C-9356-1F7E9822CB76}" presName="childNode" presStyleLbl="node1" presStyleIdx="1" presStyleCnt="4">
        <dgm:presLayoutVars>
          <dgm:bulletEnabled val="1"/>
        </dgm:presLayoutVars>
      </dgm:prSet>
      <dgm:spPr/>
      <dgm:t>
        <a:bodyPr/>
        <a:lstStyle/>
        <a:p>
          <a:endParaRPr lang="en-US"/>
        </a:p>
      </dgm:t>
    </dgm:pt>
    <dgm:pt modelId="{6131B091-06D3-4B71-9D3B-69086E5D036D}" type="pres">
      <dgm:prSet presAssocID="{9CEF475E-AE20-4FC7-A49C-6C74876C6665}" presName="aSpace" presStyleCnt="0"/>
      <dgm:spPr/>
    </dgm:pt>
    <dgm:pt modelId="{06457B9F-DD24-4339-B9BB-8A2762AFD9E6}" type="pres">
      <dgm:prSet presAssocID="{7EA9654B-1A73-475A-94D5-9C72E95E9477}" presName="compNode" presStyleCnt="0"/>
      <dgm:spPr/>
    </dgm:pt>
    <dgm:pt modelId="{8ECF260B-5EA4-4613-8749-6B6A4954B9A0}" type="pres">
      <dgm:prSet presAssocID="{7EA9654B-1A73-475A-94D5-9C72E95E9477}" presName="aNode" presStyleLbl="bgShp" presStyleIdx="2" presStyleCnt="4"/>
      <dgm:spPr/>
      <dgm:t>
        <a:bodyPr/>
        <a:lstStyle/>
        <a:p>
          <a:endParaRPr lang="en-US"/>
        </a:p>
      </dgm:t>
    </dgm:pt>
    <dgm:pt modelId="{4431649E-1491-4B63-8997-691B8FAD853A}" type="pres">
      <dgm:prSet presAssocID="{7EA9654B-1A73-475A-94D5-9C72E95E9477}" presName="textNode" presStyleLbl="bgShp" presStyleIdx="2" presStyleCnt="4"/>
      <dgm:spPr/>
      <dgm:t>
        <a:bodyPr/>
        <a:lstStyle/>
        <a:p>
          <a:endParaRPr lang="en-US"/>
        </a:p>
      </dgm:t>
    </dgm:pt>
    <dgm:pt modelId="{D3A53B15-51D0-4CF0-AC96-F697396AC968}" type="pres">
      <dgm:prSet presAssocID="{7EA9654B-1A73-475A-94D5-9C72E95E9477}" presName="compChildNode" presStyleCnt="0"/>
      <dgm:spPr/>
    </dgm:pt>
    <dgm:pt modelId="{2F646BAD-1BAF-418A-9B66-1E2FAB26BD1A}" type="pres">
      <dgm:prSet presAssocID="{7EA9654B-1A73-475A-94D5-9C72E95E9477}" presName="theInnerList" presStyleCnt="0"/>
      <dgm:spPr/>
    </dgm:pt>
    <dgm:pt modelId="{83A3CC58-CCBB-48A2-8C2E-E600D98544D7}" type="pres">
      <dgm:prSet presAssocID="{98EC319E-752C-41C6-99DF-E066EE671063}" presName="childNode" presStyleLbl="node1" presStyleIdx="2" presStyleCnt="4">
        <dgm:presLayoutVars>
          <dgm:bulletEnabled val="1"/>
        </dgm:presLayoutVars>
      </dgm:prSet>
      <dgm:spPr/>
      <dgm:t>
        <a:bodyPr/>
        <a:lstStyle/>
        <a:p>
          <a:endParaRPr lang="en-US"/>
        </a:p>
      </dgm:t>
    </dgm:pt>
    <dgm:pt modelId="{9274AAE7-2E64-4D4F-A8B0-750AFEF6747E}" type="pres">
      <dgm:prSet presAssocID="{7EA9654B-1A73-475A-94D5-9C72E95E9477}" presName="aSpace" presStyleCnt="0"/>
      <dgm:spPr/>
    </dgm:pt>
    <dgm:pt modelId="{B4B1A128-887E-479A-A9E2-03492FDEF69C}" type="pres">
      <dgm:prSet presAssocID="{3F8A6A98-5CA8-4555-A81A-2405F8D5F696}" presName="compNode" presStyleCnt="0"/>
      <dgm:spPr/>
    </dgm:pt>
    <dgm:pt modelId="{A5F22592-7CF8-48CE-ABF7-54A1041DB460}" type="pres">
      <dgm:prSet presAssocID="{3F8A6A98-5CA8-4555-A81A-2405F8D5F696}" presName="aNode" presStyleLbl="bgShp" presStyleIdx="3" presStyleCnt="4"/>
      <dgm:spPr/>
      <dgm:t>
        <a:bodyPr/>
        <a:lstStyle/>
        <a:p>
          <a:endParaRPr lang="en-US"/>
        </a:p>
      </dgm:t>
    </dgm:pt>
    <dgm:pt modelId="{1B43F46D-18D6-4CF1-B384-029F1B0EE86F}" type="pres">
      <dgm:prSet presAssocID="{3F8A6A98-5CA8-4555-A81A-2405F8D5F696}" presName="textNode" presStyleLbl="bgShp" presStyleIdx="3" presStyleCnt="4"/>
      <dgm:spPr/>
      <dgm:t>
        <a:bodyPr/>
        <a:lstStyle/>
        <a:p>
          <a:endParaRPr lang="en-US"/>
        </a:p>
      </dgm:t>
    </dgm:pt>
    <dgm:pt modelId="{74FEE8A4-CCA7-4219-8B49-80C3AEA3A3FC}" type="pres">
      <dgm:prSet presAssocID="{3F8A6A98-5CA8-4555-A81A-2405F8D5F696}" presName="compChildNode" presStyleCnt="0"/>
      <dgm:spPr/>
    </dgm:pt>
    <dgm:pt modelId="{D2817560-50DF-45B4-A12B-405F15377614}" type="pres">
      <dgm:prSet presAssocID="{3F8A6A98-5CA8-4555-A81A-2405F8D5F696}" presName="theInnerList" presStyleCnt="0"/>
      <dgm:spPr/>
    </dgm:pt>
    <dgm:pt modelId="{19824298-B8F7-4044-9EA2-ED50CA27503E}" type="pres">
      <dgm:prSet presAssocID="{70D38135-4D27-49D4-8ED9-8EAE03B614A1}" presName="childNode" presStyleLbl="node1" presStyleIdx="3" presStyleCnt="4">
        <dgm:presLayoutVars>
          <dgm:bulletEnabled val="1"/>
        </dgm:presLayoutVars>
      </dgm:prSet>
      <dgm:spPr/>
      <dgm:t>
        <a:bodyPr/>
        <a:lstStyle/>
        <a:p>
          <a:endParaRPr lang="en-US"/>
        </a:p>
      </dgm:t>
    </dgm:pt>
  </dgm:ptLst>
  <dgm:cxnLst>
    <dgm:cxn modelId="{7B49802B-F0A5-4B8A-A8DD-0CF2550788DF}" type="presOf" srcId="{7EA9654B-1A73-475A-94D5-9C72E95E9477}" destId="{4431649E-1491-4B63-8997-691B8FAD853A}" srcOrd="1" destOrd="0" presId="urn:microsoft.com/office/officeart/2005/8/layout/lProcess2"/>
    <dgm:cxn modelId="{037321B2-840A-4215-96DB-5F5CBE15F99A}" srcId="{595B5225-D100-4980-9BA1-39A499559E12}" destId="{9CEF475E-AE20-4FC7-A49C-6C74876C6665}" srcOrd="1" destOrd="0" parTransId="{F8FC83DE-480B-4300-A5E2-2E59337DA465}" sibTransId="{CD61E979-C4DB-4130-AEA1-1F6AD6573C4A}"/>
    <dgm:cxn modelId="{88DB6C2C-09D0-43DA-A451-53F7148F7C35}" type="presOf" srcId="{5490FE8F-97A5-4CCF-AFE0-23FB2D26FC11}" destId="{DC6F1CE4-9588-4005-AD5D-8BAD8BDAA155}" srcOrd="0" destOrd="0" presId="urn:microsoft.com/office/officeart/2005/8/layout/lProcess2"/>
    <dgm:cxn modelId="{A38D827A-DC84-4FE8-BEDA-922FFD4F8E50}" type="presOf" srcId="{B389A608-882B-41BD-ACA8-CC5C35604DB4}" destId="{7B66C0B1-0495-4884-929A-FBFD01709A3E}" srcOrd="0" destOrd="0" presId="urn:microsoft.com/office/officeart/2005/8/layout/lProcess2"/>
    <dgm:cxn modelId="{3EE54FE1-B3A4-49FB-B8F0-486DDE71B092}" type="presOf" srcId="{7EA9654B-1A73-475A-94D5-9C72E95E9477}" destId="{8ECF260B-5EA4-4613-8749-6B6A4954B9A0}" srcOrd="0" destOrd="0" presId="urn:microsoft.com/office/officeart/2005/8/layout/lProcess2"/>
    <dgm:cxn modelId="{1C1E2BE1-017C-47CE-80D0-59B2EEA490A6}" srcId="{595B5225-D100-4980-9BA1-39A499559E12}" destId="{B389A608-882B-41BD-ACA8-CC5C35604DB4}" srcOrd="0" destOrd="0" parTransId="{B99F5041-A1E9-4667-8757-2AA98045A47D}" sibTransId="{A815BDFD-EF20-424F-BC56-73BDEE88DE5D}"/>
    <dgm:cxn modelId="{4A972C94-0F35-410A-9152-21135A2E5201}" srcId="{9CEF475E-AE20-4FC7-A49C-6C74876C6665}" destId="{5A95A006-3C78-482C-9356-1F7E9822CB76}" srcOrd="0" destOrd="0" parTransId="{801C51D3-F4F6-437B-8E09-17B6C0F0BA3D}" sibTransId="{484A28E5-85AA-44D7-A923-7FA81FD8BF2C}"/>
    <dgm:cxn modelId="{A3CCA7E3-D9CE-49CC-A6AD-E4BD03ED2497}" srcId="{3F8A6A98-5CA8-4555-A81A-2405F8D5F696}" destId="{70D38135-4D27-49D4-8ED9-8EAE03B614A1}" srcOrd="0" destOrd="0" parTransId="{95F5AE70-0F83-48C5-B42A-EC2D4F978B01}" sibTransId="{0B8A54AB-FBDB-4380-9790-D0EC369A71F5}"/>
    <dgm:cxn modelId="{C8AC5170-9BCF-48AA-AE9C-C45389519BDF}" type="presOf" srcId="{595B5225-D100-4980-9BA1-39A499559E12}" destId="{2839170E-2DFB-4147-B584-AFC301872CFA}" srcOrd="0" destOrd="0" presId="urn:microsoft.com/office/officeart/2005/8/layout/lProcess2"/>
    <dgm:cxn modelId="{941CE585-C9DF-414D-B0C9-4E848C9C9239}" type="presOf" srcId="{98EC319E-752C-41C6-99DF-E066EE671063}" destId="{83A3CC58-CCBB-48A2-8C2E-E600D98544D7}" srcOrd="0" destOrd="0" presId="urn:microsoft.com/office/officeart/2005/8/layout/lProcess2"/>
    <dgm:cxn modelId="{34E90412-E824-4DE0-8D48-82A86E794F0A}" type="presOf" srcId="{9CEF475E-AE20-4FC7-A49C-6C74876C6665}" destId="{1B07F5E4-DB6C-4C73-8C15-D625A15CB9A1}" srcOrd="0" destOrd="0" presId="urn:microsoft.com/office/officeart/2005/8/layout/lProcess2"/>
    <dgm:cxn modelId="{7164415C-EBD9-40A0-AF91-8978C160B964}" type="presOf" srcId="{3F8A6A98-5CA8-4555-A81A-2405F8D5F696}" destId="{1B43F46D-18D6-4CF1-B384-029F1B0EE86F}" srcOrd="1" destOrd="0" presId="urn:microsoft.com/office/officeart/2005/8/layout/lProcess2"/>
    <dgm:cxn modelId="{F4B4160E-8D82-46E4-90C9-4C4CC51DCB31}" type="presOf" srcId="{3F8A6A98-5CA8-4555-A81A-2405F8D5F696}" destId="{A5F22592-7CF8-48CE-ABF7-54A1041DB460}" srcOrd="0" destOrd="0" presId="urn:microsoft.com/office/officeart/2005/8/layout/lProcess2"/>
    <dgm:cxn modelId="{7D9882F3-94FC-4A80-9590-1CBBA109F7E8}" srcId="{595B5225-D100-4980-9BA1-39A499559E12}" destId="{7EA9654B-1A73-475A-94D5-9C72E95E9477}" srcOrd="2" destOrd="0" parTransId="{BCBBE314-7CE5-4FE6-AD4E-61840D9E60B4}" sibTransId="{2D2233E6-3655-4E95-AA94-46EA1B8951C7}"/>
    <dgm:cxn modelId="{C497091A-05B9-42CA-B647-9010286B25A9}" srcId="{595B5225-D100-4980-9BA1-39A499559E12}" destId="{3F8A6A98-5CA8-4555-A81A-2405F8D5F696}" srcOrd="3" destOrd="0" parTransId="{3FFFA2BA-DC5F-4D16-B156-1A8EF12C4DCA}" sibTransId="{A49C443E-AC40-474E-8AE6-1EE49231A844}"/>
    <dgm:cxn modelId="{38A314F6-5623-4583-AFA4-93DDC07912FF}" type="presOf" srcId="{9CEF475E-AE20-4FC7-A49C-6C74876C6665}" destId="{8CE414A0-F728-4A93-A953-AA177743B26A}" srcOrd="1" destOrd="0" presId="urn:microsoft.com/office/officeart/2005/8/layout/lProcess2"/>
    <dgm:cxn modelId="{9B57717E-104A-4F55-BE42-F0616BF062DA}" srcId="{B389A608-882B-41BD-ACA8-CC5C35604DB4}" destId="{5490FE8F-97A5-4CCF-AFE0-23FB2D26FC11}" srcOrd="0" destOrd="0" parTransId="{9ADFFD08-57D8-4125-B089-25C545CD8BCC}" sibTransId="{F48A4896-C5E5-44A1-A726-32A0D8527F9C}"/>
    <dgm:cxn modelId="{31A38097-8D47-4F3A-807B-8088CD23B060}" srcId="{7EA9654B-1A73-475A-94D5-9C72E95E9477}" destId="{98EC319E-752C-41C6-99DF-E066EE671063}" srcOrd="0" destOrd="0" parTransId="{A658FE54-F551-4A31-A3C5-0ABA27A22D70}" sibTransId="{11580173-BEDC-43B0-AF7E-8EB3103CCF79}"/>
    <dgm:cxn modelId="{0D19F868-2F65-4DDE-9EDB-F7D81A43D415}" type="presOf" srcId="{B389A608-882B-41BD-ACA8-CC5C35604DB4}" destId="{E110E4D1-ECF8-49AB-BAEA-57B984CE9BAC}" srcOrd="1" destOrd="0" presId="urn:microsoft.com/office/officeart/2005/8/layout/lProcess2"/>
    <dgm:cxn modelId="{B39C89E4-EF3D-4DDB-8CA5-42EFA9792376}" type="presOf" srcId="{5A95A006-3C78-482C-9356-1F7E9822CB76}" destId="{4BB10FB7-8BD1-4A01-9331-E6CFA9915E3A}" srcOrd="0" destOrd="0" presId="urn:microsoft.com/office/officeart/2005/8/layout/lProcess2"/>
    <dgm:cxn modelId="{1C78D6F7-3E7E-4C97-B7E8-F623C4711651}" type="presOf" srcId="{70D38135-4D27-49D4-8ED9-8EAE03B614A1}" destId="{19824298-B8F7-4044-9EA2-ED50CA27503E}" srcOrd="0" destOrd="0" presId="urn:microsoft.com/office/officeart/2005/8/layout/lProcess2"/>
    <dgm:cxn modelId="{25E6770A-14FC-4E70-AD10-F9B76F3CA920}" type="presParOf" srcId="{2839170E-2DFB-4147-B584-AFC301872CFA}" destId="{DC7FE7CD-9EF7-417F-B90D-52FDC637F0EA}" srcOrd="0" destOrd="0" presId="urn:microsoft.com/office/officeart/2005/8/layout/lProcess2"/>
    <dgm:cxn modelId="{DE635083-EE6F-4866-95FE-B77382908DAF}" type="presParOf" srcId="{DC7FE7CD-9EF7-417F-B90D-52FDC637F0EA}" destId="{7B66C0B1-0495-4884-929A-FBFD01709A3E}" srcOrd="0" destOrd="0" presId="urn:microsoft.com/office/officeart/2005/8/layout/lProcess2"/>
    <dgm:cxn modelId="{35B57CE1-2D66-4871-89BF-FDAFED593A10}" type="presParOf" srcId="{DC7FE7CD-9EF7-417F-B90D-52FDC637F0EA}" destId="{E110E4D1-ECF8-49AB-BAEA-57B984CE9BAC}" srcOrd="1" destOrd="0" presId="urn:microsoft.com/office/officeart/2005/8/layout/lProcess2"/>
    <dgm:cxn modelId="{F7DBD697-C5A9-45B8-AC67-E5B41C32696C}" type="presParOf" srcId="{DC7FE7CD-9EF7-417F-B90D-52FDC637F0EA}" destId="{B2FBF04B-C71F-4A74-83F3-FE9D9A78215D}" srcOrd="2" destOrd="0" presId="urn:microsoft.com/office/officeart/2005/8/layout/lProcess2"/>
    <dgm:cxn modelId="{F34AF148-DEFA-482B-BB2C-484653E8252D}" type="presParOf" srcId="{B2FBF04B-C71F-4A74-83F3-FE9D9A78215D}" destId="{3FAA3583-E8E3-4ED7-AE7A-D2D47D0434DE}" srcOrd="0" destOrd="0" presId="urn:microsoft.com/office/officeart/2005/8/layout/lProcess2"/>
    <dgm:cxn modelId="{15550F7C-090F-43B4-9818-B8613ABB4192}" type="presParOf" srcId="{3FAA3583-E8E3-4ED7-AE7A-D2D47D0434DE}" destId="{DC6F1CE4-9588-4005-AD5D-8BAD8BDAA155}" srcOrd="0" destOrd="0" presId="urn:microsoft.com/office/officeart/2005/8/layout/lProcess2"/>
    <dgm:cxn modelId="{44667B21-859C-4ADE-BA9C-A6D679CFF437}" type="presParOf" srcId="{2839170E-2DFB-4147-B584-AFC301872CFA}" destId="{7F50DE3D-342B-4195-88CC-A99FFB8D85D6}" srcOrd="1" destOrd="0" presId="urn:microsoft.com/office/officeart/2005/8/layout/lProcess2"/>
    <dgm:cxn modelId="{F956A221-0C4B-45FC-942B-9799274E7EEF}" type="presParOf" srcId="{2839170E-2DFB-4147-B584-AFC301872CFA}" destId="{221C0F28-F0D4-4790-8ACF-4D4E6EB33C42}" srcOrd="2" destOrd="0" presId="urn:microsoft.com/office/officeart/2005/8/layout/lProcess2"/>
    <dgm:cxn modelId="{8C9DAA14-8E58-4447-9F58-7762578BA6AE}" type="presParOf" srcId="{221C0F28-F0D4-4790-8ACF-4D4E6EB33C42}" destId="{1B07F5E4-DB6C-4C73-8C15-D625A15CB9A1}" srcOrd="0" destOrd="0" presId="urn:microsoft.com/office/officeart/2005/8/layout/lProcess2"/>
    <dgm:cxn modelId="{C1130715-1289-4C7D-956D-76191ECFD290}" type="presParOf" srcId="{221C0F28-F0D4-4790-8ACF-4D4E6EB33C42}" destId="{8CE414A0-F728-4A93-A953-AA177743B26A}" srcOrd="1" destOrd="0" presId="urn:microsoft.com/office/officeart/2005/8/layout/lProcess2"/>
    <dgm:cxn modelId="{5CDD849C-784D-4C0E-B43C-CE78820FCB83}" type="presParOf" srcId="{221C0F28-F0D4-4790-8ACF-4D4E6EB33C42}" destId="{AF6861F9-A8A0-4E6A-9468-CAC22258ECE6}" srcOrd="2" destOrd="0" presId="urn:microsoft.com/office/officeart/2005/8/layout/lProcess2"/>
    <dgm:cxn modelId="{A6DC4DBD-77AA-43E9-8F68-5B9372117B7A}" type="presParOf" srcId="{AF6861F9-A8A0-4E6A-9468-CAC22258ECE6}" destId="{E96CCC48-8A90-48F0-B044-B23CA9DB77B0}" srcOrd="0" destOrd="0" presId="urn:microsoft.com/office/officeart/2005/8/layout/lProcess2"/>
    <dgm:cxn modelId="{87D92130-3099-4E92-9A53-87AE836B210D}" type="presParOf" srcId="{E96CCC48-8A90-48F0-B044-B23CA9DB77B0}" destId="{4BB10FB7-8BD1-4A01-9331-E6CFA9915E3A}" srcOrd="0" destOrd="0" presId="urn:microsoft.com/office/officeart/2005/8/layout/lProcess2"/>
    <dgm:cxn modelId="{4E99B26C-849E-4E73-9819-C2780EEDE9F8}" type="presParOf" srcId="{2839170E-2DFB-4147-B584-AFC301872CFA}" destId="{6131B091-06D3-4B71-9D3B-69086E5D036D}" srcOrd="3" destOrd="0" presId="urn:microsoft.com/office/officeart/2005/8/layout/lProcess2"/>
    <dgm:cxn modelId="{1C6BC349-2164-4572-B74D-8D70DA5EF591}" type="presParOf" srcId="{2839170E-2DFB-4147-B584-AFC301872CFA}" destId="{06457B9F-DD24-4339-B9BB-8A2762AFD9E6}" srcOrd="4" destOrd="0" presId="urn:microsoft.com/office/officeart/2005/8/layout/lProcess2"/>
    <dgm:cxn modelId="{FD8352CB-2A2E-435B-AEE2-CEAC801CBB8A}" type="presParOf" srcId="{06457B9F-DD24-4339-B9BB-8A2762AFD9E6}" destId="{8ECF260B-5EA4-4613-8749-6B6A4954B9A0}" srcOrd="0" destOrd="0" presId="urn:microsoft.com/office/officeart/2005/8/layout/lProcess2"/>
    <dgm:cxn modelId="{7E3BEF3E-DE2C-4E0D-88BF-C755E2293546}" type="presParOf" srcId="{06457B9F-DD24-4339-B9BB-8A2762AFD9E6}" destId="{4431649E-1491-4B63-8997-691B8FAD853A}" srcOrd="1" destOrd="0" presId="urn:microsoft.com/office/officeart/2005/8/layout/lProcess2"/>
    <dgm:cxn modelId="{CCDAF198-35D4-4365-A49A-6F4D700A063C}" type="presParOf" srcId="{06457B9F-DD24-4339-B9BB-8A2762AFD9E6}" destId="{D3A53B15-51D0-4CF0-AC96-F697396AC968}" srcOrd="2" destOrd="0" presId="urn:microsoft.com/office/officeart/2005/8/layout/lProcess2"/>
    <dgm:cxn modelId="{64D2AE99-2C28-4D25-A0AC-9EA7FA0DA042}" type="presParOf" srcId="{D3A53B15-51D0-4CF0-AC96-F697396AC968}" destId="{2F646BAD-1BAF-418A-9B66-1E2FAB26BD1A}" srcOrd="0" destOrd="0" presId="urn:microsoft.com/office/officeart/2005/8/layout/lProcess2"/>
    <dgm:cxn modelId="{D5FCE5F6-33B0-4232-BCC9-F7CF12577F0B}" type="presParOf" srcId="{2F646BAD-1BAF-418A-9B66-1E2FAB26BD1A}" destId="{83A3CC58-CCBB-48A2-8C2E-E600D98544D7}" srcOrd="0" destOrd="0" presId="urn:microsoft.com/office/officeart/2005/8/layout/lProcess2"/>
    <dgm:cxn modelId="{A9F65C28-6A19-4E7E-B691-19282112BA0A}" type="presParOf" srcId="{2839170E-2DFB-4147-B584-AFC301872CFA}" destId="{9274AAE7-2E64-4D4F-A8B0-750AFEF6747E}" srcOrd="5" destOrd="0" presId="urn:microsoft.com/office/officeart/2005/8/layout/lProcess2"/>
    <dgm:cxn modelId="{A9EDF829-6019-42A3-91D6-19A473FB1A09}" type="presParOf" srcId="{2839170E-2DFB-4147-B584-AFC301872CFA}" destId="{B4B1A128-887E-479A-A9E2-03492FDEF69C}" srcOrd="6" destOrd="0" presId="urn:microsoft.com/office/officeart/2005/8/layout/lProcess2"/>
    <dgm:cxn modelId="{F26871D7-E435-4707-9AD0-46B0A8712376}" type="presParOf" srcId="{B4B1A128-887E-479A-A9E2-03492FDEF69C}" destId="{A5F22592-7CF8-48CE-ABF7-54A1041DB460}" srcOrd="0" destOrd="0" presId="urn:microsoft.com/office/officeart/2005/8/layout/lProcess2"/>
    <dgm:cxn modelId="{C037CE1F-03F3-4643-9DF8-C17232D1C7DB}" type="presParOf" srcId="{B4B1A128-887E-479A-A9E2-03492FDEF69C}" destId="{1B43F46D-18D6-4CF1-B384-029F1B0EE86F}" srcOrd="1" destOrd="0" presId="urn:microsoft.com/office/officeart/2005/8/layout/lProcess2"/>
    <dgm:cxn modelId="{CBFDE68F-657F-4750-A963-026B4EAD5B68}" type="presParOf" srcId="{B4B1A128-887E-479A-A9E2-03492FDEF69C}" destId="{74FEE8A4-CCA7-4219-8B49-80C3AEA3A3FC}" srcOrd="2" destOrd="0" presId="urn:microsoft.com/office/officeart/2005/8/layout/lProcess2"/>
    <dgm:cxn modelId="{A836D2A8-A300-44FC-B465-5864DE9184CE}" type="presParOf" srcId="{74FEE8A4-CCA7-4219-8B49-80C3AEA3A3FC}" destId="{D2817560-50DF-45B4-A12B-405F15377614}" srcOrd="0" destOrd="0" presId="urn:microsoft.com/office/officeart/2005/8/layout/lProcess2"/>
    <dgm:cxn modelId="{2A1418D8-BB3A-4F7A-A3BB-F2ABC4F6259A}" type="presParOf" srcId="{D2817560-50DF-45B4-A12B-405F15377614}" destId="{19824298-B8F7-4044-9EA2-ED50CA27503E}"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99C885B0-DFD8-4FAC-A466-F4791E3C8A54}" type="datetimeFigureOut">
              <a:rPr lang="en-US" smtClean="0"/>
              <a:t>1/20/2016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34B3547-0869-4A3B-9BF1-0381A11DB4A3}" type="slidenum">
              <a:rPr lang="en-US" smtClean="0"/>
              <a:t>‹#›</a:t>
            </a:fld>
            <a:endParaRPr lang="en-US"/>
          </a:p>
        </p:txBody>
      </p:sp>
    </p:spTree>
    <p:extLst>
      <p:ext uri="{BB962C8B-B14F-4D97-AF65-F5344CB8AC3E}">
        <p14:creationId xmlns:p14="http://schemas.microsoft.com/office/powerpoint/2010/main" val="14165099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AC1A628-3D1B-40D4-BB91-2CB58631B52A}" type="datetimeFigureOut">
              <a:rPr lang="en-US" smtClean="0"/>
              <a:t>1/20/2016</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BBBA2BB-A8C8-4A70-90FB-1E82F00B64A4}" type="slidenum">
              <a:rPr lang="en-US" smtClean="0"/>
              <a:t>‹#›</a:t>
            </a:fld>
            <a:endParaRPr lang="en-US"/>
          </a:p>
        </p:txBody>
      </p:sp>
    </p:spTree>
    <p:extLst>
      <p:ext uri="{BB962C8B-B14F-4D97-AF65-F5344CB8AC3E}">
        <p14:creationId xmlns:p14="http://schemas.microsoft.com/office/powerpoint/2010/main" val="1738071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C62DB0B9-429B-4408-97FE-27B8E726B39D}" type="slidenum">
              <a:rPr lang="en-US" altLang="en-US">
                <a:solidFill>
                  <a:srgbClr val="000000"/>
                </a:solidFill>
              </a:rPr>
              <a:pPr/>
              <a:t>26</a:t>
            </a:fld>
            <a:endParaRPr lang="en-US" altLang="en-US">
              <a:solidFill>
                <a:srgbClr val="000000"/>
              </a:solidFill>
            </a:endParaRPr>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29305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Worksheet 13-1</a:t>
            </a:r>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57066" indent="-291179" eaLnBrk="0" hangingPunct="0">
              <a:defRPr>
                <a:solidFill>
                  <a:schemeClr val="tx1"/>
                </a:solidFill>
                <a:latin typeface="Arial" panose="020B0604020202020204" pitchFamily="34" charset="0"/>
              </a:defRPr>
            </a:lvl2pPr>
            <a:lvl3pPr marL="1164717" indent="-232943" eaLnBrk="0" hangingPunct="0">
              <a:defRPr>
                <a:solidFill>
                  <a:schemeClr val="tx1"/>
                </a:solidFill>
                <a:latin typeface="Arial" panose="020B0604020202020204" pitchFamily="34" charset="0"/>
              </a:defRPr>
            </a:lvl3pPr>
            <a:lvl4pPr marL="1630604" indent="-232943" eaLnBrk="0" hangingPunct="0">
              <a:defRPr>
                <a:solidFill>
                  <a:schemeClr val="tx1"/>
                </a:solidFill>
                <a:latin typeface="Arial" panose="020B0604020202020204" pitchFamily="34" charset="0"/>
              </a:defRPr>
            </a:lvl4pPr>
            <a:lvl5pPr marL="2096491" indent="-232943" eaLnBrk="0" hangingPunct="0">
              <a:defRPr>
                <a:solidFill>
                  <a:schemeClr val="tx1"/>
                </a:solidFill>
                <a:latin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50A4F1-190A-4A4A-81FC-6669F214500F}" type="slidenum">
              <a:rPr lang="en-US" altLang="en-US"/>
              <a:pPr eaLnBrk="1" hangingPunct="1"/>
              <a:t>107</a:t>
            </a:fld>
            <a:endParaRPr lang="en-US" altLang="en-US"/>
          </a:p>
        </p:txBody>
      </p:sp>
    </p:spTree>
    <p:extLst>
      <p:ext uri="{BB962C8B-B14F-4D97-AF65-F5344CB8AC3E}">
        <p14:creationId xmlns:p14="http://schemas.microsoft.com/office/powerpoint/2010/main" val="1498442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Demonstration Lesson- Should We Worry about the National Debt?</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57066" indent="-291179" eaLnBrk="0" hangingPunct="0">
              <a:defRPr>
                <a:solidFill>
                  <a:schemeClr val="tx1"/>
                </a:solidFill>
                <a:latin typeface="Arial" panose="020B0604020202020204" pitchFamily="34" charset="0"/>
              </a:defRPr>
            </a:lvl2pPr>
            <a:lvl3pPr marL="1164717" indent="-232943" eaLnBrk="0" hangingPunct="0">
              <a:defRPr>
                <a:solidFill>
                  <a:schemeClr val="tx1"/>
                </a:solidFill>
                <a:latin typeface="Arial" panose="020B0604020202020204" pitchFamily="34" charset="0"/>
              </a:defRPr>
            </a:lvl3pPr>
            <a:lvl4pPr marL="1630604" indent="-232943" eaLnBrk="0" hangingPunct="0">
              <a:defRPr>
                <a:solidFill>
                  <a:schemeClr val="tx1"/>
                </a:solidFill>
                <a:latin typeface="Arial" panose="020B0604020202020204" pitchFamily="34" charset="0"/>
              </a:defRPr>
            </a:lvl4pPr>
            <a:lvl5pPr marL="2096491" indent="-232943" eaLnBrk="0" hangingPunct="0">
              <a:defRPr>
                <a:solidFill>
                  <a:schemeClr val="tx1"/>
                </a:solidFill>
                <a:latin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E82D62-2668-439B-964F-C144009DB45D}" type="slidenum">
              <a:rPr lang="en-US" altLang="en-US"/>
              <a:pPr eaLnBrk="1" hangingPunct="1"/>
              <a:t>116</a:t>
            </a:fld>
            <a:endParaRPr lang="en-US" altLang="en-US"/>
          </a:p>
        </p:txBody>
      </p:sp>
    </p:spTree>
    <p:extLst>
      <p:ext uri="{BB962C8B-B14F-4D97-AF65-F5344CB8AC3E}">
        <p14:creationId xmlns:p14="http://schemas.microsoft.com/office/powerpoint/2010/main" val="1257607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Demo Lesson - </a:t>
            </a:r>
            <a:r>
              <a:rPr lang="en-US" altLang="en-US" b="1" smtClean="0"/>
              <a:t>How Can Changes in the Federal Government’s Budget Stabilize the economy?</a:t>
            </a:r>
          </a:p>
          <a:p>
            <a:endParaRPr lang="en-US" altLang="en-US"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57066" indent="-291179" eaLnBrk="0" hangingPunct="0">
              <a:defRPr>
                <a:solidFill>
                  <a:schemeClr val="tx1"/>
                </a:solidFill>
                <a:latin typeface="Arial" panose="020B0604020202020204" pitchFamily="34" charset="0"/>
              </a:defRPr>
            </a:lvl2pPr>
            <a:lvl3pPr marL="1164717" indent="-232943" eaLnBrk="0" hangingPunct="0">
              <a:defRPr>
                <a:solidFill>
                  <a:schemeClr val="tx1"/>
                </a:solidFill>
                <a:latin typeface="Arial" panose="020B0604020202020204" pitchFamily="34" charset="0"/>
              </a:defRPr>
            </a:lvl3pPr>
            <a:lvl4pPr marL="1630604" indent="-232943" eaLnBrk="0" hangingPunct="0">
              <a:defRPr>
                <a:solidFill>
                  <a:schemeClr val="tx1"/>
                </a:solidFill>
                <a:latin typeface="Arial" panose="020B0604020202020204" pitchFamily="34" charset="0"/>
              </a:defRPr>
            </a:lvl4pPr>
            <a:lvl5pPr marL="2096491" indent="-232943" eaLnBrk="0" hangingPunct="0">
              <a:defRPr>
                <a:solidFill>
                  <a:schemeClr val="tx1"/>
                </a:solidFill>
                <a:latin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49C81A-5D72-43A7-8646-D2542292153B}" type="slidenum">
              <a:rPr lang="en-US" altLang="en-US"/>
              <a:pPr eaLnBrk="1" hangingPunct="1"/>
              <a:t>127</a:t>
            </a:fld>
            <a:endParaRPr lang="en-US" altLang="en-US"/>
          </a:p>
        </p:txBody>
      </p:sp>
    </p:spTree>
    <p:extLst>
      <p:ext uri="{BB962C8B-B14F-4D97-AF65-F5344CB8AC3E}">
        <p14:creationId xmlns:p14="http://schemas.microsoft.com/office/powerpoint/2010/main" val="1028173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Open Market Operations Simulation</a:t>
            </a: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57066" indent="-291179" eaLnBrk="0" hangingPunct="0">
              <a:defRPr>
                <a:solidFill>
                  <a:schemeClr val="tx1"/>
                </a:solidFill>
                <a:latin typeface="Arial" panose="020B0604020202020204" pitchFamily="34" charset="0"/>
              </a:defRPr>
            </a:lvl2pPr>
            <a:lvl3pPr marL="1164717" indent="-232943" eaLnBrk="0" hangingPunct="0">
              <a:defRPr>
                <a:solidFill>
                  <a:schemeClr val="tx1"/>
                </a:solidFill>
                <a:latin typeface="Arial" panose="020B0604020202020204" pitchFamily="34" charset="0"/>
              </a:defRPr>
            </a:lvl3pPr>
            <a:lvl4pPr marL="1630604" indent="-232943" eaLnBrk="0" hangingPunct="0">
              <a:defRPr>
                <a:solidFill>
                  <a:schemeClr val="tx1"/>
                </a:solidFill>
                <a:latin typeface="Arial" panose="020B0604020202020204" pitchFamily="34" charset="0"/>
              </a:defRPr>
            </a:lvl4pPr>
            <a:lvl5pPr marL="2096491" indent="-232943" eaLnBrk="0" hangingPunct="0">
              <a:defRPr>
                <a:solidFill>
                  <a:schemeClr val="tx1"/>
                </a:solidFill>
                <a:latin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187688-E34D-4A38-A45E-8F8F45E9229C}" type="slidenum">
              <a:rPr lang="en-US" altLang="en-US"/>
              <a:pPr eaLnBrk="1" hangingPunct="1"/>
              <a:t>142</a:t>
            </a:fld>
            <a:endParaRPr lang="en-US" altLang="en-US"/>
          </a:p>
        </p:txBody>
      </p:sp>
    </p:spTree>
    <p:extLst>
      <p:ext uri="{BB962C8B-B14F-4D97-AF65-F5344CB8AC3E}">
        <p14:creationId xmlns:p14="http://schemas.microsoft.com/office/powerpoint/2010/main" val="2474520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3.xml"/><Relationship Id="rId1" Type="http://schemas.openxmlformats.org/officeDocument/2006/relationships/vmlDrawing" Target="../drawings/vmlDrawing1.vml"/><Relationship Id="rId4" Type="http://schemas.openxmlformats.org/officeDocument/2006/relationships/image" Target="../media/image9.w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vmlDrawing" Target="../drawings/vmlDrawing2.vml"/><Relationship Id="rId4" Type="http://schemas.openxmlformats.org/officeDocument/2006/relationships/image" Target="../media/image9.wmf"/></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a:xfrm>
            <a:off x="3962399" y="5870575"/>
            <a:ext cx="4893958" cy="377825"/>
          </a:xfrm>
        </p:spPr>
        <p:txBody>
          <a:bodyPr/>
          <a:lstStyle/>
          <a:p>
            <a:endParaRPr lang="en-US" dirty="0">
              <a:solidFill>
                <a:prstClr val="white"/>
              </a:solidFill>
            </a:endParaRPr>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9187962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162549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004089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63348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375381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56062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982850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985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234220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89132D63-DD7E-4B24-BDC3-A7D749EBC68A}" type="datetimeFigureOut">
              <a:rPr lang="en-US"/>
              <a:pPr>
                <a:defRPr/>
              </a:pPr>
              <a:t>1/20/2016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0AFD7C2-6F29-4DB9-B2D7-F8671A047A0A}" type="slidenum">
              <a:rPr lang="en-US"/>
              <a:pPr>
                <a:defRPr/>
              </a:pPr>
              <a:t>‹#›</a:t>
            </a:fld>
            <a:endParaRPr lang="en-US"/>
          </a:p>
        </p:txBody>
      </p:sp>
    </p:spTree>
    <p:extLst>
      <p:ext uri="{BB962C8B-B14F-4D97-AF65-F5344CB8AC3E}">
        <p14:creationId xmlns:p14="http://schemas.microsoft.com/office/powerpoint/2010/main" val="259146169"/>
      </p:ext>
    </p:extLst>
  </p:cSld>
  <p:clrMapOvr>
    <a:masterClrMapping/>
  </p:clrMapOvr>
  <p:transition>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9471B30-DA56-482C-AA87-55BB48CCBEF6}" type="datetimeFigureOut">
              <a:rPr lang="en-US"/>
              <a:pPr>
                <a:defRPr/>
              </a:pPr>
              <a:t>1/20/2016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64EF6D-F346-4E89-B93D-126F1E91514A}" type="slidenum">
              <a:rPr lang="en-US"/>
              <a:pPr>
                <a:defRPr/>
              </a:pPr>
              <a:t>‹#›</a:t>
            </a:fld>
            <a:endParaRPr lang="en-US"/>
          </a:p>
        </p:txBody>
      </p:sp>
    </p:spTree>
    <p:extLst>
      <p:ext uri="{BB962C8B-B14F-4D97-AF65-F5344CB8AC3E}">
        <p14:creationId xmlns:p14="http://schemas.microsoft.com/office/powerpoint/2010/main" val="629391210"/>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3346376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pPr>
              <a:defRPr/>
            </a:pPr>
            <a:fld id="{86B7073D-9060-44E3-981F-1D043DA2B646}" type="datetimeFigureOut">
              <a:rPr lang="en-US"/>
              <a:pPr>
                <a:defRPr/>
              </a:pPr>
              <a:t>1/20/2016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A8C1C93-8BFA-450F-BE6A-37E5E8D0E9F4}" type="slidenum">
              <a:rPr lang="en-US"/>
              <a:pPr>
                <a:defRPr/>
              </a:pPr>
              <a:t>‹#›</a:t>
            </a:fld>
            <a:endParaRPr lang="en-US"/>
          </a:p>
        </p:txBody>
      </p:sp>
    </p:spTree>
    <p:extLst>
      <p:ext uri="{BB962C8B-B14F-4D97-AF65-F5344CB8AC3E}">
        <p14:creationId xmlns:p14="http://schemas.microsoft.com/office/powerpoint/2010/main" val="823039473"/>
      </p:ext>
    </p:extLst>
  </p:cSld>
  <p:clrMapOvr>
    <a:masterClrMapping/>
  </p:clrMapOvr>
  <p:transition>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586796C-7E64-4B37-8064-3E07DA158880}" type="datetimeFigureOut">
              <a:rPr lang="en-US"/>
              <a:pPr>
                <a:defRPr/>
              </a:pPr>
              <a:t>1/20/2016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53DD7B-1E76-40BB-96F8-F6E3259377B5}" type="slidenum">
              <a:rPr lang="en-US"/>
              <a:pPr>
                <a:defRPr/>
              </a:pPr>
              <a:t>‹#›</a:t>
            </a:fld>
            <a:endParaRPr lang="en-US"/>
          </a:p>
        </p:txBody>
      </p:sp>
    </p:spTree>
    <p:extLst>
      <p:ext uri="{BB962C8B-B14F-4D97-AF65-F5344CB8AC3E}">
        <p14:creationId xmlns:p14="http://schemas.microsoft.com/office/powerpoint/2010/main" val="987695065"/>
      </p:ext>
    </p:extLst>
  </p:cSld>
  <p:clrMapOvr>
    <a:masterClrMapping/>
  </p:clrMapOvr>
  <p:transition>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9527756A-43C4-4931-B366-29E9F332E7AE}" type="datetimeFigureOut">
              <a:rPr lang="en-US"/>
              <a:pPr>
                <a:defRPr/>
              </a:pPr>
              <a:t>1/20/2016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2A956-634B-42AB-97EF-201DC2B54550}" type="slidenum">
              <a:rPr lang="en-US"/>
              <a:pPr>
                <a:defRPr/>
              </a:pPr>
              <a:t>‹#›</a:t>
            </a:fld>
            <a:endParaRPr lang="en-US"/>
          </a:p>
        </p:txBody>
      </p:sp>
    </p:spTree>
    <p:extLst>
      <p:ext uri="{BB962C8B-B14F-4D97-AF65-F5344CB8AC3E}">
        <p14:creationId xmlns:p14="http://schemas.microsoft.com/office/powerpoint/2010/main" val="1666567492"/>
      </p:ext>
    </p:extLst>
  </p:cSld>
  <p:clrMapOvr>
    <a:masterClrMapping/>
  </p:clrMapOvr>
  <p:transition>
    <p:wipe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768CF98E-43CA-482F-BD45-19955824D2C1}" type="datetimeFigureOut">
              <a:rPr lang="en-US"/>
              <a:pPr>
                <a:defRPr/>
              </a:pPr>
              <a:t>1/20/2016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576A937-7AA4-47A3-963D-E60FC604F6B2}" type="slidenum">
              <a:rPr lang="en-US"/>
              <a:pPr>
                <a:defRPr/>
              </a:pPr>
              <a:t>‹#›</a:t>
            </a:fld>
            <a:endParaRPr lang="en-US"/>
          </a:p>
        </p:txBody>
      </p:sp>
    </p:spTree>
    <p:extLst>
      <p:ext uri="{BB962C8B-B14F-4D97-AF65-F5344CB8AC3E}">
        <p14:creationId xmlns:p14="http://schemas.microsoft.com/office/powerpoint/2010/main" val="136366843"/>
      </p:ext>
    </p:extLst>
  </p:cSld>
  <p:clrMapOvr>
    <a:masterClrMapping/>
  </p:clrMapOvr>
  <p:transition>
    <p:wipe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3CE43056-88CA-4D4D-AE91-341E2B2D269E}" type="datetimeFigureOut">
              <a:rPr lang="en-US"/>
              <a:pPr>
                <a:defRPr/>
              </a:pPr>
              <a:t>1/20/2016</a:t>
            </a:fld>
            <a:endParaRPr lang="en-US"/>
          </a:p>
        </p:txBody>
      </p:sp>
      <p:sp>
        <p:nvSpPr>
          <p:cNvPr id="5" name="Footer Placeholder 7"/>
          <p:cNvSpPr>
            <a:spLocks noGrp="1"/>
          </p:cNvSpPr>
          <p:nvPr>
            <p:ph type="ftr" sz="quarter" idx="11"/>
          </p:nvPr>
        </p:nvSpPr>
        <p:spPr/>
        <p:txBody>
          <a:bodyPr/>
          <a:lstStyle>
            <a:lvl1pPr>
              <a:defRPr dirty="0">
                <a:solidFill>
                  <a:srgbClr val="FFFFFF"/>
                </a:solidFill>
              </a:defRPr>
            </a:lvl1pPr>
          </a:lstStyle>
          <a:p>
            <a:pPr>
              <a:defRPr/>
            </a:pPr>
            <a:endParaRPr lang="en-US"/>
          </a:p>
        </p:txBody>
      </p:sp>
      <p:sp>
        <p:nvSpPr>
          <p:cNvPr id="6" name="Slide Number Placeholder 8"/>
          <p:cNvSpPr>
            <a:spLocks noGrp="1"/>
          </p:cNvSpPr>
          <p:nvPr>
            <p:ph type="sldNum" sz="quarter" idx="12"/>
          </p:nvPr>
        </p:nvSpPr>
        <p:spPr/>
        <p:txBody>
          <a:bodyPr/>
          <a:lstStyle>
            <a:lvl1pPr>
              <a:defRPr/>
            </a:lvl1pPr>
          </a:lstStyle>
          <a:p>
            <a:pPr>
              <a:defRPr/>
            </a:pPr>
            <a:fld id="{65631E4B-FA96-47CE-AC9A-2DCDAE173BF1}" type="slidenum">
              <a:rPr lang="en-US"/>
              <a:pPr>
                <a:defRPr/>
              </a:pPr>
              <a:t>‹#›</a:t>
            </a:fld>
            <a:endParaRPr lang="en-US"/>
          </a:p>
        </p:txBody>
      </p:sp>
    </p:spTree>
    <p:extLst>
      <p:ext uri="{BB962C8B-B14F-4D97-AF65-F5344CB8AC3E}">
        <p14:creationId xmlns:p14="http://schemas.microsoft.com/office/powerpoint/2010/main" val="2902816578"/>
      </p:ext>
    </p:extLst>
  </p:cSld>
  <p:clrMapOvr>
    <a:masterClrMapping/>
  </p:clrMapOvr>
  <p:transition>
    <p:wipe di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a:xfrm>
            <a:off x="465667" y="6459539"/>
            <a:ext cx="2618317" cy="365125"/>
          </a:xfrm>
        </p:spPr>
        <p:txBody>
          <a:bodyPr/>
          <a:lstStyle>
            <a:lvl1pPr algn="l">
              <a:defRPr dirty="0"/>
            </a:lvl1pPr>
          </a:lstStyle>
          <a:p>
            <a:pPr>
              <a:defRPr/>
            </a:pPr>
            <a:fld id="{34FC239B-DE94-49B6-9154-EC7E1D73804E}" type="datetimeFigureOut">
              <a:rPr lang="en-US"/>
              <a:pPr>
                <a:defRPr/>
              </a:pPr>
              <a:t>1/20/2016</a:t>
            </a:fld>
            <a:endParaRPr lang="en-US"/>
          </a:p>
        </p:txBody>
      </p:sp>
      <p:sp>
        <p:nvSpPr>
          <p:cNvPr id="8" name="Footer Placeholder 5"/>
          <p:cNvSpPr>
            <a:spLocks noGrp="1"/>
          </p:cNvSpPr>
          <p:nvPr>
            <p:ph type="ftr" sz="quarter" idx="11"/>
          </p:nvPr>
        </p:nvSpPr>
        <p:spPr>
          <a:xfrm>
            <a:off x="4800600" y="6459539"/>
            <a:ext cx="4648200" cy="365125"/>
          </a:xfrm>
        </p:spPr>
        <p:txBody>
          <a:bodyPr/>
          <a:lstStyle>
            <a:lvl1pPr algn="l">
              <a:defRPr dirty="0">
                <a:solidFill>
                  <a:schemeClr val="tx2"/>
                </a:solidFill>
              </a:defRPr>
            </a:lvl1pPr>
          </a:lstStyle>
          <a:p>
            <a:pPr>
              <a:defRPr/>
            </a:pPr>
            <a:endParaRPr lang="en-US">
              <a:solidFill>
                <a:srgbClr val="637052"/>
              </a:solidFill>
            </a:endParaRPr>
          </a:p>
        </p:txBody>
      </p:sp>
      <p:sp>
        <p:nvSpPr>
          <p:cNvPr id="9" name="Slide Number Placeholder 6"/>
          <p:cNvSpPr>
            <a:spLocks noGrp="1"/>
          </p:cNvSpPr>
          <p:nvPr>
            <p:ph type="sldNum" sz="quarter" idx="12"/>
          </p:nvPr>
        </p:nvSpPr>
        <p:spPr/>
        <p:txBody>
          <a:bodyPr/>
          <a:lstStyle>
            <a:lvl1pPr>
              <a:defRPr dirty="0">
                <a:solidFill>
                  <a:schemeClr val="tx2"/>
                </a:solidFill>
              </a:defRPr>
            </a:lvl1pPr>
          </a:lstStyle>
          <a:p>
            <a:pPr>
              <a:defRPr/>
            </a:pPr>
            <a:fld id="{DC0943EC-23D4-477B-B373-ED77099496EF}" type="slidenum">
              <a:rPr lang="en-US">
                <a:solidFill>
                  <a:srgbClr val="637052"/>
                </a:solidFill>
              </a:rPr>
              <a:pPr>
                <a:defRPr/>
              </a:pPr>
              <a:t>‹#›</a:t>
            </a:fld>
            <a:endParaRPr lang="en-US">
              <a:solidFill>
                <a:srgbClr val="637052"/>
              </a:solidFill>
            </a:endParaRPr>
          </a:p>
        </p:txBody>
      </p:sp>
    </p:spTree>
    <p:extLst>
      <p:ext uri="{BB962C8B-B14F-4D97-AF65-F5344CB8AC3E}">
        <p14:creationId xmlns:p14="http://schemas.microsoft.com/office/powerpoint/2010/main" val="3186669197"/>
      </p:ext>
    </p:extLst>
  </p:cSld>
  <p:clrMapOvr>
    <a:masterClrMapping/>
  </p:clrMapOvr>
  <p:transition>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093591AF-7BB2-4E6B-AAF0-5636AF4A063B}" type="datetimeFigureOut">
              <a:rPr lang="en-US"/>
              <a:pPr>
                <a:defRPr/>
              </a:pPr>
              <a:t>1/20/2016</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4BE05E36-05E5-4BB1-983F-373498C614DA}" type="slidenum">
              <a:rPr lang="en-US"/>
              <a:pPr>
                <a:defRPr/>
              </a:pPr>
              <a:t>‹#›</a:t>
            </a:fld>
            <a:endParaRPr lang="en-US"/>
          </a:p>
        </p:txBody>
      </p:sp>
    </p:spTree>
    <p:extLst>
      <p:ext uri="{BB962C8B-B14F-4D97-AF65-F5344CB8AC3E}">
        <p14:creationId xmlns:p14="http://schemas.microsoft.com/office/powerpoint/2010/main" val="139071475"/>
      </p:ext>
    </p:extLst>
  </p:cSld>
  <p:clrMapOvr>
    <a:masterClrMapping/>
  </p:clrMapOvr>
  <p:transition>
    <p:wipe di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92A93A4-99CB-4911-8069-4D8826E28D32}" type="datetimeFigureOut">
              <a:rPr lang="en-US"/>
              <a:pPr>
                <a:defRPr/>
              </a:pPr>
              <a:t>1/20/2016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524C4F-EE0C-4D18-9615-FA19D8A2D2EA}" type="slidenum">
              <a:rPr lang="en-US"/>
              <a:pPr>
                <a:defRPr/>
              </a:pPr>
              <a:t>‹#›</a:t>
            </a:fld>
            <a:endParaRPr lang="en-US"/>
          </a:p>
        </p:txBody>
      </p:sp>
    </p:spTree>
    <p:extLst>
      <p:ext uri="{BB962C8B-B14F-4D97-AF65-F5344CB8AC3E}">
        <p14:creationId xmlns:p14="http://schemas.microsoft.com/office/powerpoint/2010/main" val="3024899197"/>
      </p:ext>
    </p:extLst>
  </p:cSld>
  <p:clrMapOvr>
    <a:masterClrMapping/>
  </p:clrMapOvr>
  <p:transition>
    <p:wipe di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p:txBody>
          <a:bodyPr/>
          <a:lstStyle>
            <a:lvl1pPr>
              <a:defRPr/>
            </a:lvl1pPr>
          </a:lstStyle>
          <a:p>
            <a:pPr>
              <a:defRPr/>
            </a:pPr>
            <a:fld id="{FC124EB9-4232-43B5-9264-8B20D3F8F70F}" type="datetimeFigureOut">
              <a:rPr lang="en-US"/>
              <a:pPr>
                <a:defRPr/>
              </a:pPr>
              <a:t>1/20/2016</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D35AE926-8ED3-42EC-A142-5ED04DFA8A26}" type="slidenum">
              <a:rPr lang="en-US"/>
              <a:pPr>
                <a:defRPr/>
              </a:pPr>
              <a:t>‹#›</a:t>
            </a:fld>
            <a:endParaRPr lang="en-US"/>
          </a:p>
        </p:txBody>
      </p:sp>
    </p:spTree>
    <p:extLst>
      <p:ext uri="{BB962C8B-B14F-4D97-AF65-F5344CB8AC3E}">
        <p14:creationId xmlns:p14="http://schemas.microsoft.com/office/powerpoint/2010/main" val="3377680848"/>
      </p:ext>
    </p:extLst>
  </p:cSld>
  <p:clrMapOvr>
    <a:masterClrMapping/>
  </p:clrMapOvr>
  <p:transition>
    <p:wipe di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31106" name="Rectangle 2"/>
          <p:cNvSpPr>
            <a:spLocks noChangeArrowheads="1"/>
          </p:cNvSpPr>
          <p:nvPr/>
        </p:nvSpPr>
        <p:spPr bwMode="auto">
          <a:xfrm>
            <a:off x="4368800" y="0"/>
            <a:ext cx="3403600" cy="9017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sp>
        <p:nvSpPr>
          <p:cNvPr id="431107" name="Rectangle 3"/>
          <p:cNvSpPr>
            <a:spLocks noGrp="1" noChangeArrowheads="1"/>
          </p:cNvSpPr>
          <p:nvPr>
            <p:ph type="ctrTitle" sz="quarter"/>
          </p:nvPr>
        </p:nvSpPr>
        <p:spPr>
          <a:xfrm>
            <a:off x="1117600" y="1219200"/>
            <a:ext cx="10058400" cy="1752600"/>
          </a:xfrm>
          <a:effectLst>
            <a:outerShdw dist="35921" dir="2700000" algn="ctr" rotWithShape="0">
              <a:srgbClr val="808080"/>
            </a:outerShdw>
          </a:effectLst>
          <a:extLst>
            <a:ext uri="{909E8E84-426E-40DD-AFC4-6F175D3DCCD1}">
              <a14:hiddenFill xmlns:a14="http://schemas.microsoft.com/office/drawing/2010/main">
                <a:solidFill>
                  <a:srgbClr val="FFCC00"/>
                </a:solidFill>
              </a14:hiddenFill>
            </a:ext>
          </a:extLst>
        </p:spPr>
        <p:txBody>
          <a:bodyPr/>
          <a:lstStyle>
            <a:lvl1pPr algn="ctr">
              <a:defRPr sz="4800"/>
            </a:lvl1pPr>
          </a:lstStyle>
          <a:p>
            <a:pPr lvl="0"/>
            <a:r>
              <a:rPr lang="en-US" altLang="en-US" noProof="0" smtClean="0"/>
              <a:t>Click to edit Master title style</a:t>
            </a:r>
          </a:p>
        </p:txBody>
      </p:sp>
      <p:sp>
        <p:nvSpPr>
          <p:cNvPr id="431108" name="Rectangle 4"/>
          <p:cNvSpPr>
            <a:spLocks noGrp="1" noChangeArrowheads="1"/>
          </p:cNvSpPr>
          <p:nvPr>
            <p:ph type="subTitle" sz="quarter" idx="1"/>
          </p:nvPr>
        </p:nvSpPr>
        <p:spPr>
          <a:xfrm>
            <a:off x="1117600" y="3048000"/>
            <a:ext cx="10058400" cy="8382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0" indent="0" algn="ctr">
              <a:buFontTx/>
              <a:buNone/>
              <a:defRPr sz="3600" i="1"/>
            </a:lvl1pPr>
          </a:lstStyle>
          <a:p>
            <a:pPr lvl="0"/>
            <a:r>
              <a:rPr lang="en-US" altLang="en-US" noProof="0" smtClean="0"/>
              <a:t>Click to edit Master subtitle style</a:t>
            </a:r>
          </a:p>
        </p:txBody>
      </p:sp>
      <p:sp>
        <p:nvSpPr>
          <p:cNvPr id="431109" name="Rectangle 5"/>
          <p:cNvSpPr>
            <a:spLocks noChangeArrowheads="1"/>
          </p:cNvSpPr>
          <p:nvPr/>
        </p:nvSpPr>
        <p:spPr bwMode="auto">
          <a:xfrm>
            <a:off x="0" y="6248400"/>
            <a:ext cx="12192000" cy="609600"/>
          </a:xfrm>
          <a:prstGeom prst="rect">
            <a:avLst/>
          </a:prstGeom>
          <a:solidFill>
            <a:schemeClr val="tx1"/>
          </a:solidFill>
          <a:ln>
            <a:noFill/>
          </a:ln>
          <a:effectLst/>
          <a:extLst>
            <a:ext uri="{91240B29-F687-4F45-9708-019B960494DF}">
              <a14:hiddenLine xmlns:a14="http://schemas.microsoft.com/office/drawing/2010/main" w="9525">
                <a:solidFill>
                  <a:srgbClr val="0B1E7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graphicFrame>
        <p:nvGraphicFramePr>
          <p:cNvPr id="431110" name="Object 6"/>
          <p:cNvGraphicFramePr>
            <a:graphicFrameLocks noChangeAspect="1"/>
          </p:cNvGraphicFramePr>
          <p:nvPr/>
        </p:nvGraphicFramePr>
        <p:xfrm>
          <a:off x="10955867" y="6261100"/>
          <a:ext cx="1219200" cy="584200"/>
        </p:xfrm>
        <a:graphic>
          <a:graphicData uri="http://schemas.openxmlformats.org/presentationml/2006/ole">
            <mc:AlternateContent xmlns:mc="http://schemas.openxmlformats.org/markup-compatibility/2006">
              <mc:Choice xmlns:v="urn:schemas-microsoft-com:vml" Requires="v">
                <p:oleObj spid="_x0000_s1076" name="Picture" r:id="rId3" imgW="2331720" imgH="1490472" progId="Word.Picture.8">
                  <p:embed/>
                </p:oleObj>
              </mc:Choice>
              <mc:Fallback>
                <p:oleObj name="Picture" r:id="rId3" imgW="2331720" imgH="1490472"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5867" y="6261100"/>
                        <a:ext cx="1219200" cy="584200"/>
                      </a:xfrm>
                      <a:prstGeom prst="rect">
                        <a:avLst/>
                      </a:prstGeom>
                      <a:noFill/>
                      <a:ln w="9525">
                        <a:solidFill>
                          <a:srgbClr val="3A066A"/>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1111" name="Rectangle 7"/>
          <p:cNvSpPr>
            <a:spLocks noChangeArrowheads="1"/>
          </p:cNvSpPr>
          <p:nvPr/>
        </p:nvSpPr>
        <p:spPr bwMode="auto">
          <a:xfrm>
            <a:off x="10953752" y="6262688"/>
            <a:ext cx="1198033" cy="569912"/>
          </a:xfrm>
          <a:prstGeom prst="rect">
            <a:avLst/>
          </a:prstGeom>
          <a:noFill/>
          <a:ln w="9525">
            <a:solidFill>
              <a:srgbClr val="3A066A"/>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sp>
        <p:nvSpPr>
          <p:cNvPr id="431112" name="Text Box 8"/>
          <p:cNvSpPr txBox="1">
            <a:spLocks noChangeArrowheads="1"/>
          </p:cNvSpPr>
          <p:nvPr/>
        </p:nvSpPr>
        <p:spPr bwMode="auto">
          <a:xfrm>
            <a:off x="5155413" y="517525"/>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fontAlgn="base" hangingPunct="0">
              <a:spcBef>
                <a:spcPct val="20000"/>
              </a:spcBef>
              <a:spcAft>
                <a:spcPct val="0"/>
              </a:spcAft>
            </a:pPr>
            <a:r>
              <a:rPr lang="en-US" altLang="en-US" sz="1600" b="1" smtClean="0">
                <a:solidFill>
                  <a:srgbClr val="FFFFFF"/>
                </a:solidFill>
                <a:effectLst>
                  <a:outerShdw blurRad="38100" dist="38100" dir="2700000" algn="tl">
                    <a:srgbClr val="C0C0C0"/>
                  </a:outerShdw>
                </a:effectLst>
              </a:rPr>
              <a:t>Presentation Pro</a:t>
            </a:r>
            <a:endParaRPr lang="en-US" altLang="en-US" sz="3000" smtClean="0">
              <a:solidFill>
                <a:srgbClr val="000000"/>
              </a:solidFill>
            </a:endParaRPr>
          </a:p>
        </p:txBody>
      </p:sp>
    </p:spTree>
    <p:extLst>
      <p:ext uri="{BB962C8B-B14F-4D97-AF65-F5344CB8AC3E}">
        <p14:creationId xmlns:p14="http://schemas.microsoft.com/office/powerpoint/2010/main" val="1217887038"/>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9813551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7895950"/>
      </p:ext>
    </p:extLst>
  </p:cSld>
  <p:clrMapOvr>
    <a:masterClrMapping/>
  </p:clrMapOvr>
  <p:transition>
    <p:wipe di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08754746"/>
      </p:ext>
    </p:extLst>
  </p:cSld>
  <p:clrMapOvr>
    <a:masterClrMapping/>
  </p:clrMapOvr>
  <p:transition>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6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48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0651553"/>
      </p:ext>
    </p:extLst>
  </p:cSld>
  <p:clrMapOvr>
    <a:masterClrMapping/>
  </p:clrMapOvr>
  <p:transition>
    <p:wipe di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204910"/>
      </p:ext>
    </p:extLst>
  </p:cSld>
  <p:clrMapOvr>
    <a:masterClrMapping/>
  </p:clrMapOvr>
  <p:transition>
    <p:wipe di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1903263"/>
      </p:ext>
    </p:extLst>
  </p:cSld>
  <p:clrMapOvr>
    <a:masterClrMapping/>
  </p:clrMapOvr>
  <p:transition>
    <p:wipe di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6877444"/>
      </p:ext>
    </p:extLst>
  </p:cSld>
  <p:clrMapOvr>
    <a:masterClrMapping/>
  </p:clrMapOvr>
  <p:transition>
    <p:wipe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73416170"/>
      </p:ext>
    </p:extLst>
  </p:cSld>
  <p:clrMapOvr>
    <a:masterClrMapping/>
  </p:clrMapOvr>
  <p:transition>
    <p:wipe di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48243296"/>
      </p:ext>
    </p:extLst>
  </p:cSld>
  <p:clrMapOvr>
    <a:masterClrMapping/>
  </p:clrMapOvr>
  <p:transition>
    <p:wipe dir="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3238165"/>
      </p:ext>
    </p:extLst>
  </p:cSld>
  <p:clrMapOvr>
    <a:masterClrMapping/>
  </p:clrMapOvr>
  <p:transition>
    <p:wipe dir="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7000" y="193675"/>
            <a:ext cx="2870200" cy="2692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6400" y="193675"/>
            <a:ext cx="8407400" cy="2692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6217868"/>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227275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6400" y="193676"/>
            <a:ext cx="11176000" cy="7207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6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48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0121815"/>
      </p:ext>
    </p:extLst>
  </p:cSld>
  <p:clrMapOvr>
    <a:masterClrMapping/>
  </p:clrMapOvr>
  <p:transition>
    <p:wipe dir="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CE0FF00-55C3-4897-88F5-E64DF237D885}" type="datetime1">
              <a:rPr lang="en-US" altLang="en-US">
                <a:solidFill>
                  <a:srgbClr val="000000"/>
                </a:solidFill>
              </a:rPr>
              <a:pPr/>
              <a:t>1/20/2016</a:t>
            </a:fld>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6" name="Slide Number Placeholder 5"/>
          <p:cNvSpPr>
            <a:spLocks noGrp="1"/>
          </p:cNvSpPr>
          <p:nvPr>
            <p:ph type="sldNum" sz="quarter" idx="12"/>
          </p:nvPr>
        </p:nvSpPr>
        <p:spPr/>
        <p:txBody>
          <a:bodyPr/>
          <a:lstStyle>
            <a:lvl1pPr>
              <a:defRPr/>
            </a:lvl1pPr>
          </a:lstStyle>
          <a:p>
            <a:fld id="{C7856CBD-C1CE-4272-993A-B0E9807AB61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905501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4F5C5E8-40F4-4160-B417-B1B7531098F7}" type="datetime1">
              <a:rPr lang="en-US" altLang="en-US">
                <a:solidFill>
                  <a:srgbClr val="000000"/>
                </a:solidFill>
              </a:rPr>
              <a:pPr/>
              <a:t>1/20/2016</a:t>
            </a:fld>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6" name="Slide Number Placeholder 5"/>
          <p:cNvSpPr>
            <a:spLocks noGrp="1"/>
          </p:cNvSpPr>
          <p:nvPr>
            <p:ph type="sldNum" sz="quarter" idx="12"/>
          </p:nvPr>
        </p:nvSpPr>
        <p:spPr/>
        <p:txBody>
          <a:bodyPr/>
          <a:lstStyle>
            <a:lvl1pPr>
              <a:defRPr/>
            </a:lvl1pPr>
          </a:lstStyle>
          <a:p>
            <a:fld id="{4136C23E-F0F6-42E0-A9E2-A386CFBBDC3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71502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A0EA2215-AF70-4529-BB82-39CA92BA2D7F}" type="datetime1">
              <a:rPr lang="en-US" altLang="en-US">
                <a:solidFill>
                  <a:srgbClr val="000000"/>
                </a:solidFill>
              </a:rPr>
              <a:pPr/>
              <a:t>1/20/2016</a:t>
            </a:fld>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6" name="Slide Number Placeholder 5"/>
          <p:cNvSpPr>
            <a:spLocks noGrp="1"/>
          </p:cNvSpPr>
          <p:nvPr>
            <p:ph type="sldNum" sz="quarter" idx="12"/>
          </p:nvPr>
        </p:nvSpPr>
        <p:spPr/>
        <p:txBody>
          <a:bodyPr/>
          <a:lstStyle>
            <a:lvl1pPr>
              <a:defRPr/>
            </a:lvl1pPr>
          </a:lstStyle>
          <a:p>
            <a:fld id="{8F726FF8-BB56-479D-B854-1BFE92C403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602086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AD3530CB-285B-466F-96C2-DE33F2D379E5}" type="datetime1">
              <a:rPr lang="en-US" altLang="en-US">
                <a:solidFill>
                  <a:srgbClr val="000000"/>
                </a:solidFill>
              </a:rPr>
              <a:pPr/>
              <a:t>1/20/2016</a:t>
            </a:fld>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7" name="Slide Number Placeholder 6"/>
          <p:cNvSpPr>
            <a:spLocks noGrp="1"/>
          </p:cNvSpPr>
          <p:nvPr>
            <p:ph type="sldNum" sz="quarter" idx="12"/>
          </p:nvPr>
        </p:nvSpPr>
        <p:spPr/>
        <p:txBody>
          <a:bodyPr/>
          <a:lstStyle>
            <a:lvl1pPr>
              <a:defRPr/>
            </a:lvl1pPr>
          </a:lstStyle>
          <a:p>
            <a:fld id="{B085CE16-06C8-41D3-9984-0E4C744E793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066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244B80-74AE-4549-BF1C-795CD7FA699F}" type="datetime1">
              <a:rPr lang="en-US" altLang="en-US">
                <a:solidFill>
                  <a:srgbClr val="000000"/>
                </a:solidFill>
              </a:rPr>
              <a:pPr/>
              <a:t>1/20/2016</a:t>
            </a:fld>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9" name="Slide Number Placeholder 8"/>
          <p:cNvSpPr>
            <a:spLocks noGrp="1"/>
          </p:cNvSpPr>
          <p:nvPr>
            <p:ph type="sldNum" sz="quarter" idx="12"/>
          </p:nvPr>
        </p:nvSpPr>
        <p:spPr/>
        <p:txBody>
          <a:bodyPr/>
          <a:lstStyle>
            <a:lvl1pPr>
              <a:defRPr/>
            </a:lvl1pPr>
          </a:lstStyle>
          <a:p>
            <a:fld id="{19AF3023-D449-4AF6-88A9-D58BE049D0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78379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93B3D7F2-D48B-4CD5-BFD6-F86B401FD64D}" type="datetime1">
              <a:rPr lang="en-US" altLang="en-US">
                <a:solidFill>
                  <a:srgbClr val="000000"/>
                </a:solidFill>
              </a:rPr>
              <a:pPr/>
              <a:t>1/20/2016</a:t>
            </a:fld>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5" name="Slide Number Placeholder 4"/>
          <p:cNvSpPr>
            <a:spLocks noGrp="1"/>
          </p:cNvSpPr>
          <p:nvPr>
            <p:ph type="sldNum" sz="quarter" idx="12"/>
          </p:nvPr>
        </p:nvSpPr>
        <p:spPr/>
        <p:txBody>
          <a:bodyPr/>
          <a:lstStyle>
            <a:lvl1pPr>
              <a:defRPr/>
            </a:lvl1pPr>
          </a:lstStyle>
          <a:p>
            <a:fld id="{714BF2CC-7908-4BEE-B927-263A58C1FE8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44724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9082161-C572-4BD4-9A7B-9F2DA41E55C5}" type="datetime1">
              <a:rPr lang="en-US" altLang="en-US">
                <a:solidFill>
                  <a:srgbClr val="000000"/>
                </a:solidFill>
              </a:rPr>
              <a:pPr/>
              <a:t>1/20/2016</a:t>
            </a:fld>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4" name="Slide Number Placeholder 3"/>
          <p:cNvSpPr>
            <a:spLocks noGrp="1"/>
          </p:cNvSpPr>
          <p:nvPr>
            <p:ph type="sldNum" sz="quarter" idx="12"/>
          </p:nvPr>
        </p:nvSpPr>
        <p:spPr/>
        <p:txBody>
          <a:bodyPr/>
          <a:lstStyle>
            <a:lvl1pPr>
              <a:defRPr/>
            </a:lvl1pPr>
          </a:lstStyle>
          <a:p>
            <a:fld id="{E0EBDC18-FCC7-4403-A77E-6374A46C90D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23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9716E1DD-7F79-41E3-9C96-991D4BA580BB}" type="datetime1">
              <a:rPr lang="en-US" altLang="en-US">
                <a:solidFill>
                  <a:srgbClr val="000000"/>
                </a:solidFill>
              </a:rPr>
              <a:pPr/>
              <a:t>1/20/2016</a:t>
            </a:fld>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7" name="Slide Number Placeholder 6"/>
          <p:cNvSpPr>
            <a:spLocks noGrp="1"/>
          </p:cNvSpPr>
          <p:nvPr>
            <p:ph type="sldNum" sz="quarter" idx="12"/>
          </p:nvPr>
        </p:nvSpPr>
        <p:spPr/>
        <p:txBody>
          <a:bodyPr/>
          <a:lstStyle>
            <a:lvl1pPr>
              <a:defRPr/>
            </a:lvl1pPr>
          </a:lstStyle>
          <a:p>
            <a:fld id="{C261CEA0-906E-42DB-B6F4-B6684D3CB42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625675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91FA0AB4-FA29-406D-9AEC-491B01D6DB78}" type="datetime1">
              <a:rPr lang="en-US" altLang="en-US">
                <a:solidFill>
                  <a:srgbClr val="000000"/>
                </a:solidFill>
              </a:rPr>
              <a:pPr/>
              <a:t>1/20/2016</a:t>
            </a:fld>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7" name="Slide Number Placeholder 6"/>
          <p:cNvSpPr>
            <a:spLocks noGrp="1"/>
          </p:cNvSpPr>
          <p:nvPr>
            <p:ph type="sldNum" sz="quarter" idx="12"/>
          </p:nvPr>
        </p:nvSpPr>
        <p:spPr/>
        <p:txBody>
          <a:bodyPr/>
          <a:lstStyle>
            <a:lvl1pPr>
              <a:defRPr/>
            </a:lvl1pPr>
          </a:lstStyle>
          <a:p>
            <a:fld id="{7FD703F1-D7EF-4E7D-B2B3-F0F97290E01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62042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8" name="Footer Placeholder 7"/>
          <p:cNvSpPr>
            <a:spLocks noGrp="1"/>
          </p:cNvSpPr>
          <p:nvPr>
            <p:ph type="ftr" sz="quarter" idx="11"/>
          </p:nvPr>
        </p:nvSpPr>
        <p:spPr/>
        <p:txBody>
          <a:bodyPr/>
          <a:lstStyle/>
          <a:p>
            <a:endParaRPr lang="en-US" dirty="0">
              <a:solidFill>
                <a:prstClr val="white"/>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5504099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28573D9-E7D7-46A2-B7E1-F947503672BA}" type="datetime1">
              <a:rPr lang="en-US" altLang="en-US">
                <a:solidFill>
                  <a:srgbClr val="000000"/>
                </a:solidFill>
              </a:rPr>
              <a:pPr/>
              <a:t>1/20/2016</a:t>
            </a:fld>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6" name="Slide Number Placeholder 5"/>
          <p:cNvSpPr>
            <a:spLocks noGrp="1"/>
          </p:cNvSpPr>
          <p:nvPr>
            <p:ph type="sldNum" sz="quarter" idx="12"/>
          </p:nvPr>
        </p:nvSpPr>
        <p:spPr/>
        <p:txBody>
          <a:bodyPr/>
          <a:lstStyle>
            <a:lvl1pPr>
              <a:defRPr/>
            </a:lvl1pPr>
          </a:lstStyle>
          <a:p>
            <a:fld id="{1032D9C5-30EB-43CD-9C86-3E494062B35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80064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5A69A2A-BE4A-4915-9EC6-975D2224E33D}" type="datetime1">
              <a:rPr lang="en-US" altLang="en-US">
                <a:solidFill>
                  <a:srgbClr val="000000"/>
                </a:solidFill>
              </a:rPr>
              <a:pPr/>
              <a:t>1/20/2016</a:t>
            </a:fld>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r>
              <a:rPr lang="en-US" altLang="en-US">
                <a:solidFill>
                  <a:srgbClr val="000000"/>
                </a:solidFill>
              </a:rPr>
              <a:t>SECTION</a:t>
            </a:r>
          </a:p>
        </p:txBody>
      </p:sp>
      <p:sp>
        <p:nvSpPr>
          <p:cNvPr id="6" name="Slide Number Placeholder 5"/>
          <p:cNvSpPr>
            <a:spLocks noGrp="1"/>
          </p:cNvSpPr>
          <p:nvPr>
            <p:ph type="sldNum" sz="quarter" idx="12"/>
          </p:nvPr>
        </p:nvSpPr>
        <p:spPr/>
        <p:txBody>
          <a:bodyPr/>
          <a:lstStyle>
            <a:lvl1pPr>
              <a:defRPr/>
            </a:lvl1pPr>
          </a:lstStyle>
          <a:p>
            <a:fld id="{54C58CD8-8450-40E6-8C79-ACCA82390EE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6641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5122" name="Rectangle 2"/>
          <p:cNvSpPr>
            <a:spLocks noChangeArrowheads="1"/>
          </p:cNvSpPr>
          <p:nvPr/>
        </p:nvSpPr>
        <p:spPr bwMode="auto">
          <a:xfrm>
            <a:off x="4368800" y="0"/>
            <a:ext cx="3403600" cy="9017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sp>
        <p:nvSpPr>
          <p:cNvPr id="5123" name="Rectangle 3"/>
          <p:cNvSpPr>
            <a:spLocks noGrp="1" noChangeArrowheads="1"/>
          </p:cNvSpPr>
          <p:nvPr>
            <p:ph type="ctrTitle" sz="quarter"/>
          </p:nvPr>
        </p:nvSpPr>
        <p:spPr>
          <a:xfrm>
            <a:off x="1117600" y="1219200"/>
            <a:ext cx="10058400" cy="1752600"/>
          </a:xfrm>
          <a:effectLst>
            <a:outerShdw dist="35921" dir="2700000" algn="ctr" rotWithShape="0">
              <a:srgbClr val="808080"/>
            </a:outerShdw>
          </a:effectLst>
          <a:extLst>
            <a:ext uri="{909E8E84-426E-40DD-AFC4-6F175D3DCCD1}">
              <a14:hiddenFill xmlns:a14="http://schemas.microsoft.com/office/drawing/2010/main">
                <a:solidFill>
                  <a:srgbClr val="FFCC00"/>
                </a:solidFill>
              </a14:hiddenFill>
            </a:ext>
          </a:extLst>
        </p:spPr>
        <p:txBody>
          <a:bodyPr/>
          <a:lstStyle>
            <a:lvl1pPr algn="ctr">
              <a:defRPr sz="4800"/>
            </a:lvl1pPr>
          </a:lstStyle>
          <a:p>
            <a:pPr lvl="0"/>
            <a:r>
              <a:rPr lang="en-US" altLang="en-US" noProof="0" smtClean="0"/>
              <a:t>Click to edit Master title style</a:t>
            </a:r>
          </a:p>
        </p:txBody>
      </p:sp>
      <p:sp>
        <p:nvSpPr>
          <p:cNvPr id="5124" name="Rectangle 4"/>
          <p:cNvSpPr>
            <a:spLocks noGrp="1" noChangeArrowheads="1"/>
          </p:cNvSpPr>
          <p:nvPr>
            <p:ph type="subTitle" sz="quarter" idx="1"/>
          </p:nvPr>
        </p:nvSpPr>
        <p:spPr>
          <a:xfrm>
            <a:off x="1117600" y="3048000"/>
            <a:ext cx="10058400" cy="8382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0" indent="0" algn="ctr">
              <a:buFontTx/>
              <a:buNone/>
              <a:defRPr sz="3600" i="1"/>
            </a:lvl1pPr>
          </a:lstStyle>
          <a:p>
            <a:pPr lvl="0"/>
            <a:r>
              <a:rPr lang="en-US" altLang="en-US" noProof="0" smtClean="0"/>
              <a:t>Click to edit Master subtitle style</a:t>
            </a:r>
          </a:p>
        </p:txBody>
      </p:sp>
      <p:sp>
        <p:nvSpPr>
          <p:cNvPr id="5125" name="Rectangle 5"/>
          <p:cNvSpPr>
            <a:spLocks noChangeArrowheads="1"/>
          </p:cNvSpPr>
          <p:nvPr/>
        </p:nvSpPr>
        <p:spPr bwMode="auto">
          <a:xfrm>
            <a:off x="0" y="6248400"/>
            <a:ext cx="12192000" cy="609600"/>
          </a:xfrm>
          <a:prstGeom prst="rect">
            <a:avLst/>
          </a:prstGeom>
          <a:solidFill>
            <a:schemeClr val="tx1"/>
          </a:solidFill>
          <a:ln>
            <a:noFill/>
          </a:ln>
          <a:effectLst/>
          <a:extLst>
            <a:ext uri="{91240B29-F687-4F45-9708-019B960494DF}">
              <a14:hiddenLine xmlns:a14="http://schemas.microsoft.com/office/drawing/2010/main" w="9525">
                <a:solidFill>
                  <a:srgbClr val="0B1E7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graphicFrame>
        <p:nvGraphicFramePr>
          <p:cNvPr id="5126" name="Object 6"/>
          <p:cNvGraphicFramePr>
            <a:graphicFrameLocks noChangeAspect="1"/>
          </p:cNvGraphicFramePr>
          <p:nvPr/>
        </p:nvGraphicFramePr>
        <p:xfrm>
          <a:off x="10955867" y="6261100"/>
          <a:ext cx="1219200" cy="584200"/>
        </p:xfrm>
        <a:graphic>
          <a:graphicData uri="http://schemas.openxmlformats.org/presentationml/2006/ole">
            <mc:AlternateContent xmlns:mc="http://schemas.openxmlformats.org/markup-compatibility/2006">
              <mc:Choice xmlns:v="urn:schemas-microsoft-com:vml" Requires="v">
                <p:oleObj spid="_x0000_s2076" name="Picture" r:id="rId3" imgW="2331720" imgH="1490472" progId="Word.Picture.8">
                  <p:embed/>
                </p:oleObj>
              </mc:Choice>
              <mc:Fallback>
                <p:oleObj name="Picture" r:id="rId3" imgW="2331720" imgH="1490472"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5867" y="6261100"/>
                        <a:ext cx="1219200" cy="584200"/>
                      </a:xfrm>
                      <a:prstGeom prst="rect">
                        <a:avLst/>
                      </a:prstGeom>
                      <a:noFill/>
                      <a:ln w="9525">
                        <a:solidFill>
                          <a:srgbClr val="3A066A"/>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27" name="Rectangle 7"/>
          <p:cNvSpPr>
            <a:spLocks noChangeArrowheads="1"/>
          </p:cNvSpPr>
          <p:nvPr/>
        </p:nvSpPr>
        <p:spPr bwMode="auto">
          <a:xfrm>
            <a:off x="10953752" y="6262688"/>
            <a:ext cx="1198033" cy="569912"/>
          </a:xfrm>
          <a:prstGeom prst="rect">
            <a:avLst/>
          </a:prstGeom>
          <a:noFill/>
          <a:ln w="9525">
            <a:solidFill>
              <a:srgbClr val="3A066A"/>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sp>
        <p:nvSpPr>
          <p:cNvPr id="5128" name="Text Box 8"/>
          <p:cNvSpPr txBox="1">
            <a:spLocks noChangeArrowheads="1"/>
          </p:cNvSpPr>
          <p:nvPr/>
        </p:nvSpPr>
        <p:spPr bwMode="auto">
          <a:xfrm>
            <a:off x="5155413" y="517525"/>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fontAlgn="base" hangingPunct="0">
              <a:spcBef>
                <a:spcPct val="20000"/>
              </a:spcBef>
              <a:spcAft>
                <a:spcPct val="0"/>
              </a:spcAft>
            </a:pPr>
            <a:r>
              <a:rPr lang="en-US" altLang="en-US" sz="1600" b="1" smtClean="0">
                <a:solidFill>
                  <a:srgbClr val="FFFFFF"/>
                </a:solidFill>
                <a:effectLst>
                  <a:outerShdw blurRad="38100" dist="38100" dir="2700000" algn="tl">
                    <a:srgbClr val="C0C0C0"/>
                  </a:outerShdw>
                </a:effectLst>
              </a:rPr>
              <a:t>Presentation Pro</a:t>
            </a:r>
            <a:endParaRPr lang="en-US" altLang="en-US" sz="3000" smtClean="0">
              <a:solidFill>
                <a:srgbClr val="000000"/>
              </a:solidFill>
            </a:endParaRPr>
          </a:p>
        </p:txBody>
      </p:sp>
    </p:spTree>
    <p:extLst>
      <p:ext uri="{BB962C8B-B14F-4D97-AF65-F5344CB8AC3E}">
        <p14:creationId xmlns:p14="http://schemas.microsoft.com/office/powerpoint/2010/main" val="1000510929"/>
      </p:ext>
    </p:extLst>
  </p:cSld>
  <p:clrMapOvr>
    <a:masterClrMapping/>
  </p:clrMapOvr>
  <p:transition>
    <p:wipe di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63266136"/>
      </p:ext>
    </p:extLst>
  </p:cSld>
  <p:clrMapOvr>
    <a:masterClrMapping/>
  </p:clrMapOvr>
  <p:transition>
    <p:wipe di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10558366"/>
      </p:ext>
    </p:extLst>
  </p:cSld>
  <p:clrMapOvr>
    <a:masterClrMapping/>
  </p:clrMapOvr>
  <p:transition>
    <p:wipe di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6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48400" y="990601"/>
            <a:ext cx="5638800" cy="1895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7571559"/>
      </p:ext>
    </p:extLst>
  </p:cSld>
  <p:clrMapOvr>
    <a:masterClrMapping/>
  </p:clrMapOvr>
  <p:transition>
    <p:wipe di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257932"/>
      </p:ext>
    </p:extLst>
  </p:cSld>
  <p:clrMapOvr>
    <a:masterClrMapping/>
  </p:clrMapOvr>
  <p:transition>
    <p:wipe di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076950"/>
      </p:ext>
    </p:extLst>
  </p:cSld>
  <p:clrMapOvr>
    <a:masterClrMapping/>
  </p:clrMapOvr>
  <p:transition>
    <p:wipe di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014708"/>
      </p:ext>
    </p:extLst>
  </p:cSld>
  <p:clrMapOvr>
    <a:masterClrMapping/>
  </p:clrMapOvr>
  <p:transition>
    <p:wipe di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7686913"/>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4" name="Footer Placeholder 3"/>
          <p:cNvSpPr>
            <a:spLocks noGrp="1"/>
          </p:cNvSpPr>
          <p:nvPr>
            <p:ph type="ftr" sz="quarter" idx="11"/>
          </p:nvPr>
        </p:nvSpPr>
        <p:spPr/>
        <p:txBody>
          <a:bodyPr/>
          <a:lstStyle/>
          <a:p>
            <a:endParaRPr lang="en-US" dirty="0">
              <a:solidFill>
                <a:prstClr val="white"/>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0042822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43470590"/>
      </p:ext>
    </p:extLst>
  </p:cSld>
  <p:clrMapOvr>
    <a:masterClrMapping/>
  </p:clrMapOvr>
  <p:transition>
    <p:wipe dir="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1980154"/>
      </p:ext>
    </p:extLst>
  </p:cSld>
  <p:clrMapOvr>
    <a:masterClrMapping/>
  </p:clrMapOvr>
  <p:transition>
    <p:wipe dir="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7000" y="193675"/>
            <a:ext cx="2870200" cy="2692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6400" y="193675"/>
            <a:ext cx="8407400" cy="2692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6952666"/>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07951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862908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white"/>
                </a:solidFill>
              </a:rPr>
              <a:pPr/>
              <a:t>1/20/2016</a:t>
            </a:fld>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942070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2.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7.wmf"/><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6.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6.jpe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5.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image" Target="../media/image8.png"/><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7.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defTabSz="457200"/>
            <a:fld id="{B61BEF0D-F0BB-DE4B-95CE-6DB70DBA9567}" type="datetimeFigureOut">
              <a:rPr lang="en-US" dirty="0">
                <a:solidFill>
                  <a:prstClr val="white"/>
                </a:solidFill>
              </a:rPr>
              <a:pPr defTabSz="457200"/>
              <a:t>1/20/2016</a:t>
            </a:fld>
            <a:endParaRPr lang="en-US" dirty="0">
              <a:solidFill>
                <a:prstClr val="white"/>
              </a:solidFill>
            </a:endParaRPr>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defTabSz="457200"/>
            <a:endParaRPr lang="en-US" dirty="0">
              <a:solidFill>
                <a:prstClr val="white"/>
              </a:solidFill>
            </a:endParaRPr>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defTabSz="457200"/>
            <a:fld id="{D57F1E4F-1CFF-5643-939E-217C01CDF565}" type="slidenum">
              <a:rPr lang="en-US" dirty="0">
                <a:solidFill>
                  <a:prstClr val="white"/>
                </a:solidFill>
              </a:rPr>
              <a:pPr defTabSz="457200"/>
              <a:t>‹#›</a:t>
            </a:fld>
            <a:endParaRPr lang="en-US" dirty="0">
              <a:solidFill>
                <a:prstClr val="white"/>
              </a:solidFill>
            </a:endParaRPr>
          </a:p>
        </p:txBody>
      </p:sp>
    </p:spTree>
    <p:extLst>
      <p:ext uri="{BB962C8B-B14F-4D97-AF65-F5344CB8AC3E}">
        <p14:creationId xmlns:p14="http://schemas.microsoft.com/office/powerpoint/2010/main" val="122671980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a:defRPr sz="900" dirty="0">
                <a:solidFill>
                  <a:srgbClr val="FFFFFF"/>
                </a:solidFill>
              </a:defRPr>
            </a:lvl1pPr>
          </a:lstStyle>
          <a:p>
            <a:pPr eaLnBrk="0" fontAlgn="base" hangingPunct="0">
              <a:spcBef>
                <a:spcPct val="0"/>
              </a:spcBef>
              <a:spcAft>
                <a:spcPct val="0"/>
              </a:spcAft>
              <a:defRPr/>
            </a:pPr>
            <a:fld id="{01C0B8E7-DA82-48C2-AB2C-836515E54905}" type="datetimeFigureOut">
              <a:rPr kumimoji="1" lang="en-US">
                <a:latin typeface="Arial" panose="020B0604020202020204" pitchFamily="34" charset="0"/>
              </a:rPr>
              <a:pPr eaLnBrk="0" fontAlgn="base" hangingPunct="0">
                <a:spcBef>
                  <a:spcPct val="0"/>
                </a:spcBef>
                <a:spcAft>
                  <a:spcPct val="0"/>
                </a:spcAft>
                <a:defRPr/>
              </a:pPr>
              <a:t>1/20/2016</a:t>
            </a:fld>
            <a:endParaRPr kumimoji="1" lang="en-US">
              <a:latin typeface="Arial" panose="020B0604020202020204" pitchFamily="34" charset="0"/>
            </a:endParaRPr>
          </a:p>
        </p:txBody>
      </p:sp>
      <p:sp>
        <p:nvSpPr>
          <p:cNvPr id="5" name="Footer Placeholder 4"/>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a:defRPr sz="900" cap="all" baseline="0" dirty="0">
                <a:solidFill>
                  <a:srgbClr val="FFFFFF"/>
                </a:solidFill>
              </a:defRPr>
            </a:lvl1pPr>
          </a:lstStyle>
          <a:p>
            <a:pPr eaLnBrk="0" fontAlgn="base" hangingPunct="0">
              <a:spcBef>
                <a:spcPct val="0"/>
              </a:spcBef>
              <a:spcAft>
                <a:spcPct val="0"/>
              </a:spcAft>
              <a:defRPr/>
            </a:pPr>
            <a:endParaRPr kumimoji="1" lang="en-US">
              <a:latin typeface="Arial" panose="020B0604020202020204" pitchFamily="34" charset="0"/>
            </a:endParaRPr>
          </a:p>
        </p:txBody>
      </p:sp>
      <p:sp>
        <p:nvSpPr>
          <p:cNvPr id="6" name="Slide Number Placeholder 5"/>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a:defRPr sz="1050" dirty="0">
                <a:solidFill>
                  <a:srgbClr val="FFFFFF"/>
                </a:solidFill>
              </a:defRPr>
            </a:lvl1pPr>
          </a:lstStyle>
          <a:p>
            <a:pPr eaLnBrk="0" fontAlgn="base" hangingPunct="0">
              <a:spcBef>
                <a:spcPct val="0"/>
              </a:spcBef>
              <a:spcAft>
                <a:spcPct val="0"/>
              </a:spcAft>
              <a:defRPr/>
            </a:pPr>
            <a:fld id="{2F1452AB-B6C1-462E-9C8C-0593E1DA2DF0}" type="slidenum">
              <a:rPr kumimoji="1" lang="en-US">
                <a:latin typeface="Arial" panose="020B0604020202020204" pitchFamily="34" charset="0"/>
              </a:rPr>
              <a:pPr eaLnBrk="0" fontAlgn="base" hangingPunct="0">
                <a:spcBef>
                  <a:spcPct val="0"/>
                </a:spcBef>
                <a:spcAft>
                  <a:spcPct val="0"/>
                </a:spcAft>
                <a:defRPr/>
              </a:pPr>
              <a:t>‹#›</a:t>
            </a:fld>
            <a:endParaRPr kumimoji="1" lang="en-US">
              <a:latin typeface="Arial" panose="020B0604020202020204" pitchFamily="34" charset="0"/>
            </a:endParaRPr>
          </a:p>
        </p:txBody>
      </p:sp>
      <p:cxnSp>
        <p:nvCxnSpPr>
          <p:cNvPr id="10" name="Straight Connector 9"/>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096441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ssolve">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dissolve">
                                      <p:cBhvr>
                                        <p:cTn id="18" dur="500"/>
                                        <p:tgtEl>
                                          <p:spTgt spid="3">
                                            <p:txEl>
                                              <p:pRg st="1" end="1"/>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dissolve">
                                      <p:cBhvr>
                                        <p:cTn id="21" dur="500"/>
                                        <p:tgtEl>
                                          <p:spTgt spid="3">
                                            <p:txEl>
                                              <p:pRg st="2" end="2"/>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ssolve">
                                      <p:cBhvr>
                                        <p:cTn id="24" dur="500"/>
                                        <p:tgtEl>
                                          <p:spTgt spid="3">
                                            <p:txEl>
                                              <p:pRg st="3" end="3"/>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bldLvl="5" autoUpdateAnimBg="0">
        <p:tmplLst>
          <p:tmpl lvl="1">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2">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Lst>
      </p:bldP>
    </p:bldLst>
  </p:timing>
  <p:txStyles>
    <p:title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fontAlgn="base">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fontAlgn="base">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3008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1"/>
            <a:ext cx="12194117" cy="974725"/>
          </a:xfrm>
          <a:prstGeom prst="rect">
            <a:avLst/>
          </a:prstGeom>
          <a:noFill/>
          <a:extLst>
            <a:ext uri="{909E8E84-426E-40DD-AFC4-6F175D3DCCD1}">
              <a14:hiddenFill xmlns:a14="http://schemas.microsoft.com/office/drawing/2010/main">
                <a:solidFill>
                  <a:srgbClr val="FFFFFF"/>
                </a:solidFill>
              </a14:hiddenFill>
            </a:ext>
          </a:extLst>
        </p:spPr>
      </p:pic>
      <p:pic>
        <p:nvPicPr>
          <p:cNvPr id="430083"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102350"/>
            <a:ext cx="12192000"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084" name="Picture 4"/>
          <p:cNvPicPr preferRelativeResize="0">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77485" y="6369051"/>
            <a:ext cx="3018367"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085" name="Rectangle 5"/>
          <p:cNvSpPr>
            <a:spLocks noGrp="1" noChangeArrowheads="1"/>
          </p:cNvSpPr>
          <p:nvPr>
            <p:ph type="body" idx="1"/>
          </p:nvPr>
        </p:nvSpPr>
        <p:spPr bwMode="auto">
          <a:xfrm>
            <a:off x="406400" y="990601"/>
            <a:ext cx="1148080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 </a:t>
            </a:r>
          </a:p>
          <a:p>
            <a:pPr lvl="3"/>
            <a:r>
              <a:rPr lang="en-US" altLang="en-US" smtClean="0"/>
              <a:t>Fourth level</a:t>
            </a:r>
          </a:p>
        </p:txBody>
      </p:sp>
      <p:sp>
        <p:nvSpPr>
          <p:cNvPr id="430086" name="Rectangle 6"/>
          <p:cNvSpPr>
            <a:spLocks noGrp="1" noChangeArrowheads="1"/>
          </p:cNvSpPr>
          <p:nvPr>
            <p:ph type="title"/>
          </p:nvPr>
        </p:nvSpPr>
        <p:spPr bwMode="auto">
          <a:xfrm>
            <a:off x="406400" y="193676"/>
            <a:ext cx="11176000" cy="72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30087" name="Rectangle 7"/>
          <p:cNvSpPr>
            <a:spLocks noChangeArrowheads="1"/>
          </p:cNvSpPr>
          <p:nvPr/>
        </p:nvSpPr>
        <p:spPr bwMode="auto">
          <a:xfrm>
            <a:off x="0" y="6373814"/>
            <a:ext cx="1619251" cy="2238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lstStyle/>
          <a:p>
            <a:pPr algn="r" eaLnBrk="0" fontAlgn="base" hangingPunct="0">
              <a:spcBef>
                <a:spcPct val="20000"/>
              </a:spcBef>
              <a:spcAft>
                <a:spcPct val="0"/>
              </a:spcAft>
            </a:pPr>
            <a:r>
              <a:rPr lang="en-US" altLang="en-US" sz="1400" b="1" smtClean="0">
                <a:solidFill>
                  <a:srgbClr val="FFFFFF"/>
                </a:solidFill>
              </a:rPr>
              <a:t>Chapter 12</a:t>
            </a:r>
          </a:p>
        </p:txBody>
      </p:sp>
      <p:sp>
        <p:nvSpPr>
          <p:cNvPr id="430088" name="Rectangle 8"/>
          <p:cNvSpPr>
            <a:spLocks noChangeArrowheads="1"/>
          </p:cNvSpPr>
          <p:nvPr/>
        </p:nvSpPr>
        <p:spPr bwMode="auto">
          <a:xfrm>
            <a:off x="1877485" y="6373814"/>
            <a:ext cx="3837516" cy="223837"/>
          </a:xfrm>
          <a:prstGeom prst="rect">
            <a:avLst/>
          </a:prstGeom>
          <a:noFill/>
          <a:ln>
            <a:noFill/>
          </a:ln>
          <a:effectLst/>
          <a:extLst>
            <a:ext uri="{909E8E84-426E-40DD-AFC4-6F175D3DCCD1}">
              <a14:hiddenFill xmlns:a14="http://schemas.microsoft.com/office/drawing/2010/main">
                <a:gradFill rotWithShape="0">
                  <a:gsLst>
                    <a:gs pos="0">
                      <a:schemeClr val="tx1"/>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lstStyle/>
          <a:p>
            <a:pPr eaLnBrk="0" fontAlgn="base" hangingPunct="0">
              <a:spcBef>
                <a:spcPct val="20000"/>
              </a:spcBef>
              <a:spcAft>
                <a:spcPct val="0"/>
              </a:spcAft>
            </a:pPr>
            <a:r>
              <a:rPr lang="en-US" altLang="en-US" sz="1400" b="1" smtClean="0">
                <a:solidFill>
                  <a:srgbClr val="FFFFFF"/>
                </a:solidFill>
              </a:rPr>
              <a:t>Section</a:t>
            </a:r>
          </a:p>
        </p:txBody>
      </p:sp>
      <p:sp>
        <p:nvSpPr>
          <p:cNvPr id="430089" name="Line 9"/>
          <p:cNvSpPr>
            <a:spLocks noChangeShapeType="1"/>
          </p:cNvSpPr>
          <p:nvPr/>
        </p:nvSpPr>
        <p:spPr bwMode="auto">
          <a:xfrm>
            <a:off x="6070600" y="6584950"/>
            <a:ext cx="1515533"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sp>
        <p:nvSpPr>
          <p:cNvPr id="430090" name="Line 10"/>
          <p:cNvSpPr>
            <a:spLocks noChangeShapeType="1"/>
          </p:cNvSpPr>
          <p:nvPr/>
        </p:nvSpPr>
        <p:spPr bwMode="auto">
          <a:xfrm>
            <a:off x="1879600" y="6597650"/>
            <a:ext cx="3014133"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sp>
        <p:nvSpPr>
          <p:cNvPr id="430091" name="Line 11"/>
          <p:cNvSpPr>
            <a:spLocks noChangeShapeType="1"/>
          </p:cNvSpPr>
          <p:nvPr/>
        </p:nvSpPr>
        <p:spPr bwMode="auto">
          <a:xfrm flipH="1">
            <a:off x="0" y="6604000"/>
            <a:ext cx="1608667"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smtClean="0">
              <a:solidFill>
                <a:srgbClr val="000000"/>
              </a:solidFill>
            </a:endParaRPr>
          </a:p>
        </p:txBody>
      </p:sp>
      <p:sp>
        <p:nvSpPr>
          <p:cNvPr id="430092" name="Text Box 12"/>
          <p:cNvSpPr txBox="1">
            <a:spLocks noChangeArrowheads="1"/>
          </p:cNvSpPr>
          <p:nvPr/>
        </p:nvSpPr>
        <p:spPr bwMode="auto">
          <a:xfrm>
            <a:off x="6057900" y="6373813"/>
            <a:ext cx="1219200" cy="215444"/>
          </a:xfrm>
          <a:prstGeom prst="rect">
            <a:avLst/>
          </a:prstGeom>
          <a:noFill/>
          <a:ln>
            <a:noFill/>
          </a:ln>
          <a:effectLst/>
          <a:extLst>
            <a:ext uri="{909E8E84-426E-40DD-AFC4-6F175D3DCCD1}">
              <a14:hiddenFill xmlns:a14="http://schemas.microsoft.com/office/drawing/2010/main">
                <a:gradFill rotWithShape="0">
                  <a:gsLst>
                    <a:gs pos="0">
                      <a:schemeClr val="tx1"/>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algn="r" eaLnBrk="0" fontAlgn="base" hangingPunct="0">
              <a:spcBef>
                <a:spcPct val="20000"/>
              </a:spcBef>
              <a:spcAft>
                <a:spcPct val="0"/>
              </a:spcAft>
            </a:pPr>
            <a:r>
              <a:rPr lang="en-US" altLang="en-US" sz="1400" b="1" smtClean="0">
                <a:solidFill>
                  <a:srgbClr val="FFFFFF"/>
                </a:solidFill>
              </a:rPr>
              <a:t>Main Menu</a:t>
            </a:r>
          </a:p>
        </p:txBody>
      </p:sp>
    </p:spTree>
    <p:extLst>
      <p:ext uri="{BB962C8B-B14F-4D97-AF65-F5344CB8AC3E}">
        <p14:creationId xmlns:p14="http://schemas.microsoft.com/office/powerpoint/2010/main" val="1139408043"/>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30086"/>
                                        </p:tgtEl>
                                        <p:attrNameLst>
                                          <p:attrName>style.visibility</p:attrName>
                                        </p:attrNameLst>
                                      </p:cBhvr>
                                      <p:to>
                                        <p:strVal val="visible"/>
                                      </p:to>
                                    </p:set>
                                    <p:anim calcmode="lin" valueType="num">
                                      <p:cBhvr additive="base">
                                        <p:cTn id="7" dur="500" fill="hold"/>
                                        <p:tgtEl>
                                          <p:spTgt spid="430086"/>
                                        </p:tgtEl>
                                        <p:attrNameLst>
                                          <p:attrName>ppt_x</p:attrName>
                                        </p:attrNameLst>
                                      </p:cBhvr>
                                      <p:tavLst>
                                        <p:tav tm="0">
                                          <p:val>
                                            <p:strVal val="#ppt_x"/>
                                          </p:val>
                                        </p:tav>
                                        <p:tav tm="100000">
                                          <p:val>
                                            <p:strVal val="#ppt_x"/>
                                          </p:val>
                                        </p:tav>
                                      </p:tavLst>
                                    </p:anim>
                                    <p:anim calcmode="lin" valueType="num">
                                      <p:cBhvr additive="base">
                                        <p:cTn id="8" dur="500" fill="hold"/>
                                        <p:tgtEl>
                                          <p:spTgt spid="43008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30085">
                                            <p:txEl>
                                              <p:pRg st="0" end="0"/>
                                            </p:txEl>
                                          </p:spTgt>
                                        </p:tgtEl>
                                        <p:attrNameLst>
                                          <p:attrName>style.visibility</p:attrName>
                                        </p:attrNameLst>
                                      </p:cBhvr>
                                      <p:to>
                                        <p:strVal val="visible"/>
                                      </p:to>
                                    </p:set>
                                    <p:animEffect transition="in" filter="dissolve">
                                      <p:cBhvr>
                                        <p:cTn id="13" dur="500"/>
                                        <p:tgtEl>
                                          <p:spTgt spid="430085">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30085">
                                            <p:txEl>
                                              <p:pRg st="1" end="1"/>
                                            </p:txEl>
                                          </p:spTgt>
                                        </p:tgtEl>
                                        <p:attrNameLst>
                                          <p:attrName>style.visibility</p:attrName>
                                        </p:attrNameLst>
                                      </p:cBhvr>
                                      <p:to>
                                        <p:strVal val="visible"/>
                                      </p:to>
                                    </p:set>
                                    <p:animEffect transition="in" filter="dissolve">
                                      <p:cBhvr>
                                        <p:cTn id="18" dur="500"/>
                                        <p:tgtEl>
                                          <p:spTgt spid="430085">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30085">
                                            <p:txEl>
                                              <p:pRg st="2" end="2"/>
                                            </p:txEl>
                                          </p:spTgt>
                                        </p:tgtEl>
                                        <p:attrNameLst>
                                          <p:attrName>style.visibility</p:attrName>
                                        </p:attrNameLst>
                                      </p:cBhvr>
                                      <p:to>
                                        <p:strVal val="visible"/>
                                      </p:to>
                                    </p:set>
                                    <p:animEffect transition="in" filter="dissolve">
                                      <p:cBhvr>
                                        <p:cTn id="23" dur="500"/>
                                        <p:tgtEl>
                                          <p:spTgt spid="430085">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30085">
                                            <p:txEl>
                                              <p:pRg st="3" end="3"/>
                                            </p:txEl>
                                          </p:spTgt>
                                        </p:tgtEl>
                                        <p:attrNameLst>
                                          <p:attrName>style.visibility</p:attrName>
                                        </p:attrNameLst>
                                      </p:cBhvr>
                                      <p:to>
                                        <p:strVal val="visible"/>
                                      </p:to>
                                    </p:set>
                                    <p:animEffect transition="in" filter="dissolve">
                                      <p:cBhvr>
                                        <p:cTn id="28" dur="500"/>
                                        <p:tgtEl>
                                          <p:spTgt spid="43008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5" grpId="0" build="p" bldLvl="5" autoUpdateAnimBg="0">
        <p:tmplLst>
          <p:tmpl lvl="1">
            <p:tnLst>
              <p:par>
                <p:cTn presetID="9" presetClass="entr" presetSubtype="0" fill="hold" nodeType="clickEffect">
                  <p:stCondLst>
                    <p:cond delay="0"/>
                  </p:stCondLst>
                  <p:childTnLst>
                    <p:set>
                      <p:cBhvr>
                        <p:cTn dur="1" fill="hold">
                          <p:stCondLst>
                            <p:cond delay="0"/>
                          </p:stCondLst>
                        </p:cTn>
                        <p:tgtEl>
                          <p:spTgt spid="430085"/>
                        </p:tgtEl>
                        <p:attrNameLst>
                          <p:attrName>style.visibility</p:attrName>
                        </p:attrNameLst>
                      </p:cBhvr>
                      <p:to>
                        <p:strVal val="visible"/>
                      </p:to>
                    </p:set>
                    <p:animEffect transition="in" filter="dissolve">
                      <p:cBhvr>
                        <p:cTn dur="500"/>
                        <p:tgtEl>
                          <p:spTgt spid="430085"/>
                        </p:tgtEl>
                      </p:cBhvr>
                    </p:animEffect>
                  </p:childTnLst>
                </p:cTn>
              </p:par>
            </p:tnLst>
          </p:tmpl>
          <p:tmpl lvl="2">
            <p:tnLst>
              <p:par>
                <p:cTn presetID="9" presetClass="entr" presetSubtype="0" fill="hold" nodeType="clickEffect">
                  <p:stCondLst>
                    <p:cond delay="0"/>
                  </p:stCondLst>
                  <p:childTnLst>
                    <p:set>
                      <p:cBhvr>
                        <p:cTn dur="1" fill="hold">
                          <p:stCondLst>
                            <p:cond delay="0"/>
                          </p:stCondLst>
                        </p:cTn>
                        <p:tgtEl>
                          <p:spTgt spid="430085"/>
                        </p:tgtEl>
                        <p:attrNameLst>
                          <p:attrName>style.visibility</p:attrName>
                        </p:attrNameLst>
                      </p:cBhvr>
                      <p:to>
                        <p:strVal val="visible"/>
                      </p:to>
                    </p:set>
                    <p:animEffect transition="in" filter="dissolve">
                      <p:cBhvr>
                        <p:cTn dur="500"/>
                        <p:tgtEl>
                          <p:spTgt spid="430085"/>
                        </p:tgtEl>
                      </p:cBhvr>
                    </p:animEffect>
                  </p:childTnLst>
                </p:cTn>
              </p:par>
            </p:tnLst>
          </p:tmpl>
          <p:tmpl lvl="3">
            <p:tnLst>
              <p:par>
                <p:cTn presetID="9" presetClass="entr" presetSubtype="0" fill="hold" nodeType="clickEffect">
                  <p:stCondLst>
                    <p:cond delay="0"/>
                  </p:stCondLst>
                  <p:childTnLst>
                    <p:set>
                      <p:cBhvr>
                        <p:cTn dur="1" fill="hold">
                          <p:stCondLst>
                            <p:cond delay="0"/>
                          </p:stCondLst>
                        </p:cTn>
                        <p:tgtEl>
                          <p:spTgt spid="430085"/>
                        </p:tgtEl>
                        <p:attrNameLst>
                          <p:attrName>style.visibility</p:attrName>
                        </p:attrNameLst>
                      </p:cBhvr>
                      <p:to>
                        <p:strVal val="visible"/>
                      </p:to>
                    </p:set>
                    <p:animEffect transition="in" filter="dissolve">
                      <p:cBhvr>
                        <p:cTn dur="500"/>
                        <p:tgtEl>
                          <p:spTgt spid="430085"/>
                        </p:tgtEl>
                      </p:cBhvr>
                    </p:animEffect>
                  </p:childTnLst>
                </p:cTn>
              </p:par>
            </p:tnLst>
          </p:tmpl>
          <p:tmpl lvl="4">
            <p:tnLst>
              <p:par>
                <p:cTn presetID="9" presetClass="entr" presetSubtype="0" fill="hold" nodeType="clickEffect">
                  <p:stCondLst>
                    <p:cond delay="0"/>
                  </p:stCondLst>
                  <p:childTnLst>
                    <p:set>
                      <p:cBhvr>
                        <p:cTn dur="1" fill="hold">
                          <p:stCondLst>
                            <p:cond delay="0"/>
                          </p:stCondLst>
                        </p:cTn>
                        <p:tgtEl>
                          <p:spTgt spid="430085"/>
                        </p:tgtEl>
                        <p:attrNameLst>
                          <p:attrName>style.visibility</p:attrName>
                        </p:attrNameLst>
                      </p:cBhvr>
                      <p:to>
                        <p:strVal val="visible"/>
                      </p:to>
                    </p:set>
                    <p:animEffect transition="in" filter="dissolve">
                      <p:cBhvr>
                        <p:cTn dur="500"/>
                        <p:tgtEl>
                          <p:spTgt spid="430085"/>
                        </p:tgtEl>
                      </p:cBhvr>
                    </p:animEffect>
                  </p:childTnLst>
                </p:cTn>
              </p:par>
            </p:tnLst>
          </p:tmpl>
        </p:tmplLst>
      </p:bldP>
      <p:bldP spid="430086" grpId="0" autoUpdateAnimBg="0"/>
    </p:bldLst>
  </p:timing>
  <p:txStyles>
    <p:titleStyle>
      <a:lvl1pPr algn="l" rtl="0" eaLnBrk="0" fontAlgn="base" hangingPunct="0">
        <a:lnSpc>
          <a:spcPct val="85000"/>
        </a:lnSpc>
        <a:spcBef>
          <a:spcPct val="0"/>
        </a:spcBef>
        <a:spcAft>
          <a:spcPct val="0"/>
        </a:spcAft>
        <a:defRPr kumimoji="1" sz="3200" b="1" kern="1200">
          <a:solidFill>
            <a:srgbClr val="FFFFFF"/>
          </a:solidFill>
          <a:latin typeface="+mj-lt"/>
          <a:ea typeface="+mj-ea"/>
          <a:cs typeface="+mj-cs"/>
        </a:defRPr>
      </a:lvl1pPr>
      <a:lvl2pPr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2pPr>
      <a:lvl3pPr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3pPr>
      <a:lvl4pPr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4pPr>
      <a:lvl5pPr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5pPr>
      <a:lvl6pPr marL="457200"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6pPr>
      <a:lvl7pPr marL="914400"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7pPr>
      <a:lvl8pPr marL="1371600"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8pPr>
      <a:lvl9pPr marL="1828800" algn="l" rtl="0" eaLnBrk="0" fontAlgn="base" hangingPunct="0">
        <a:lnSpc>
          <a:spcPct val="85000"/>
        </a:lnSpc>
        <a:spcBef>
          <a:spcPct val="0"/>
        </a:spcBef>
        <a:spcAft>
          <a:spcPct val="0"/>
        </a:spcAft>
        <a:defRPr kumimoji="1" sz="3200" b="1">
          <a:solidFill>
            <a:srgbClr val="FFFFFF"/>
          </a:solidFill>
          <a:latin typeface="Arial" panose="020B0604020202020204" pitchFamily="34" charset="0"/>
        </a:defRPr>
      </a:lvl9pPr>
    </p:titleStyle>
    <p:bodyStyle>
      <a:lvl1pPr marL="342900" indent="-342900" algn="l" rtl="0" eaLnBrk="0" fontAlgn="base" hangingPunct="0">
        <a:spcBef>
          <a:spcPct val="60000"/>
        </a:spcBef>
        <a:spcAft>
          <a:spcPct val="0"/>
        </a:spcAft>
        <a:buClr>
          <a:srgbClr val="1E74D2"/>
        </a:buClr>
        <a:buChar char="•"/>
        <a:defRPr kumimoji="1" sz="2400" b="1" kern="1200">
          <a:solidFill>
            <a:srgbClr val="000000"/>
          </a:solidFill>
          <a:latin typeface="+mn-lt"/>
          <a:ea typeface="+mn-ea"/>
          <a:cs typeface="+mn-cs"/>
        </a:defRPr>
      </a:lvl1pPr>
      <a:lvl2pPr marL="742950" indent="-285750" algn="l" rtl="0" eaLnBrk="0" fontAlgn="base" hangingPunct="0">
        <a:spcBef>
          <a:spcPct val="40000"/>
        </a:spcBef>
        <a:spcAft>
          <a:spcPct val="0"/>
        </a:spcAft>
        <a:buClr>
          <a:srgbClr val="0066CC"/>
        </a:buClr>
        <a:buChar char="–"/>
        <a:defRPr kumimoji="1" sz="2400" b="1" kern="1200">
          <a:solidFill>
            <a:srgbClr val="000000"/>
          </a:solidFill>
          <a:latin typeface="+mn-lt"/>
          <a:ea typeface="+mn-ea"/>
          <a:cs typeface="+mn-cs"/>
        </a:defRPr>
      </a:lvl2pPr>
      <a:lvl3pPr marL="1143000" indent="-228600" algn="l" rtl="0" eaLnBrk="0" fontAlgn="base" hangingPunct="0">
        <a:lnSpc>
          <a:spcPct val="95000"/>
        </a:lnSpc>
        <a:spcBef>
          <a:spcPct val="35000"/>
        </a:spcBef>
        <a:spcAft>
          <a:spcPct val="0"/>
        </a:spcAft>
        <a:buClr>
          <a:srgbClr val="0066CC"/>
        </a:buClr>
        <a:buChar char="•"/>
        <a:defRPr kumimoji="1" sz="2400" b="1" kern="1200">
          <a:solidFill>
            <a:srgbClr val="000000"/>
          </a:solidFill>
          <a:latin typeface="+mn-lt"/>
          <a:ea typeface="+mn-ea"/>
          <a:cs typeface="+mn-cs"/>
        </a:defRPr>
      </a:lvl3pPr>
      <a:lvl4pPr marL="1600200" indent="-228600" algn="l" rtl="0" eaLnBrk="0" fontAlgn="base" hangingPunct="0">
        <a:lnSpc>
          <a:spcPct val="75000"/>
        </a:lnSpc>
        <a:spcBef>
          <a:spcPct val="30000"/>
        </a:spcBef>
        <a:spcAft>
          <a:spcPct val="0"/>
        </a:spcAft>
        <a:buClr>
          <a:srgbClr val="1E74D2"/>
        </a:buClr>
        <a:buChar char="–"/>
        <a:defRPr kumimoji="1" sz="2400" b="1" kern="1200">
          <a:solidFill>
            <a:srgbClr val="000000"/>
          </a:solidFill>
          <a:latin typeface="+mn-lt"/>
          <a:ea typeface="+mn-ea"/>
          <a:cs typeface="+mn-cs"/>
        </a:defRPr>
      </a:lvl4pPr>
      <a:lvl5pPr marL="2057400" indent="-228600" algn="l" rtl="0" eaLnBrk="0" fontAlgn="base" hangingPunct="0">
        <a:lnSpc>
          <a:spcPct val="75000"/>
        </a:lnSpc>
        <a:spcBef>
          <a:spcPct val="30000"/>
        </a:spcBef>
        <a:spcAft>
          <a:spcPct val="0"/>
        </a:spcAft>
        <a:buChar char="»"/>
        <a:defRPr kumimoji="1" sz="1600" kern="1200">
          <a:solidFill>
            <a:srgbClr val="000000"/>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35203"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35204"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kumimoji="0" sz="1400"/>
            </a:lvl1pPr>
          </a:lstStyle>
          <a:p>
            <a:pPr fontAlgn="base">
              <a:spcAft>
                <a:spcPct val="0"/>
              </a:spcAft>
            </a:pPr>
            <a:fld id="{03C2F794-ABBF-4D64-B5AD-814D0C4E7AD0}" type="datetime1">
              <a:rPr lang="en-US" altLang="en-US" smtClean="0">
                <a:solidFill>
                  <a:srgbClr val="000000"/>
                </a:solidFill>
              </a:rPr>
              <a:pPr fontAlgn="base">
                <a:spcAft>
                  <a:spcPct val="0"/>
                </a:spcAft>
              </a:pPr>
              <a:t>1/20/2016</a:t>
            </a:fld>
            <a:endParaRPr lang="en-US" altLang="en-US" smtClean="0">
              <a:solidFill>
                <a:srgbClr val="000000"/>
              </a:solidFill>
            </a:endParaRPr>
          </a:p>
        </p:txBody>
      </p:sp>
      <p:sp>
        <p:nvSpPr>
          <p:cNvPr id="435205"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buFontTx/>
              <a:buNone/>
              <a:defRPr kumimoji="0" sz="1400"/>
            </a:lvl1pPr>
          </a:lstStyle>
          <a:p>
            <a:pPr algn="ctr" fontAlgn="base">
              <a:spcAft>
                <a:spcPct val="0"/>
              </a:spcAft>
            </a:pPr>
            <a:r>
              <a:rPr lang="en-US" altLang="en-US" smtClean="0">
                <a:solidFill>
                  <a:srgbClr val="000000"/>
                </a:solidFill>
              </a:rPr>
              <a:t>SECTION</a:t>
            </a:r>
          </a:p>
        </p:txBody>
      </p:sp>
      <p:sp>
        <p:nvSpPr>
          <p:cNvPr id="435206"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kumimoji="0" sz="1400"/>
            </a:lvl1pPr>
          </a:lstStyle>
          <a:p>
            <a:pPr fontAlgn="base">
              <a:spcAft>
                <a:spcPct val="0"/>
              </a:spcAft>
            </a:pPr>
            <a:fld id="{C64B6E70-D3F4-4F9A-BF5B-C3FFDF5A7E60}" type="slidenum">
              <a:rPr lang="en-US" altLang="en-US" smtClean="0">
                <a:solidFill>
                  <a:srgbClr val="000000"/>
                </a:solidFill>
              </a:rPr>
              <a:pPr fontAlgn="base">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245952914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
            <a:ext cx="12194117" cy="9747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102350"/>
            <a:ext cx="12192000"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0" name="Picture 4"/>
          <p:cNvPicPr preferRelativeResize="0">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77485" y="6369051"/>
            <a:ext cx="2976033"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5"/>
          <p:cNvSpPr>
            <a:spLocks noGrp="1" noChangeArrowheads="1"/>
          </p:cNvSpPr>
          <p:nvPr>
            <p:ph type="body" idx="1"/>
          </p:nvPr>
        </p:nvSpPr>
        <p:spPr bwMode="auto">
          <a:xfrm>
            <a:off x="406400" y="990601"/>
            <a:ext cx="1148080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 </a:t>
            </a:r>
          </a:p>
          <a:p>
            <a:pPr lvl="3"/>
            <a:r>
              <a:rPr lang="en-US" altLang="en-US" smtClean="0"/>
              <a:t>Fourth level</a:t>
            </a:r>
          </a:p>
        </p:txBody>
      </p:sp>
      <p:sp>
        <p:nvSpPr>
          <p:cNvPr id="4102" name="Rectangle 6"/>
          <p:cNvSpPr>
            <a:spLocks noGrp="1" noChangeArrowheads="1"/>
          </p:cNvSpPr>
          <p:nvPr>
            <p:ph type="title"/>
          </p:nvPr>
        </p:nvSpPr>
        <p:spPr bwMode="auto">
          <a:xfrm>
            <a:off x="406400" y="193676"/>
            <a:ext cx="11176000" cy="72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103" name="Rectangle 7"/>
          <p:cNvSpPr>
            <a:spLocks noChangeArrowheads="1"/>
          </p:cNvSpPr>
          <p:nvPr/>
        </p:nvSpPr>
        <p:spPr bwMode="auto">
          <a:xfrm>
            <a:off x="0" y="6373814"/>
            <a:ext cx="1619251" cy="2238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lstStyle/>
          <a:p>
            <a:pPr algn="r" eaLnBrk="0" fontAlgn="base" hangingPunct="0">
              <a:spcBef>
                <a:spcPct val="20000"/>
              </a:spcBef>
              <a:spcAft>
                <a:spcPct val="0"/>
              </a:spcAft>
            </a:pPr>
            <a:r>
              <a:rPr lang="en-US" altLang="en-US" sz="1400" b="1" smtClean="0">
                <a:solidFill>
                  <a:srgbClr val="FFFFFF"/>
                </a:solidFill>
              </a:rPr>
              <a:t>Chapter 13</a:t>
            </a:r>
          </a:p>
        </p:txBody>
      </p:sp>
      <p:sp>
        <p:nvSpPr>
          <p:cNvPr id="4104" name="Rectangle 8"/>
          <p:cNvSpPr>
            <a:spLocks noChangeArrowheads="1"/>
          </p:cNvSpPr>
          <p:nvPr/>
        </p:nvSpPr>
        <p:spPr bwMode="auto">
          <a:xfrm>
            <a:off x="1877485" y="6373814"/>
            <a:ext cx="3837516" cy="223837"/>
          </a:xfrm>
          <a:prstGeom prst="rect">
            <a:avLst/>
          </a:prstGeom>
          <a:noFill/>
          <a:ln>
            <a:noFill/>
          </a:ln>
          <a:effectLst/>
          <a:extLst>
            <a:ext uri="{909E8E84-426E-40DD-AFC4-6F175D3DCCD1}">
              <a14:hiddenFill xmlns:a14="http://schemas.microsoft.com/office/drawing/2010/main">
                <a:gradFill rotWithShape="0">
                  <a:gsLst>
                    <a:gs pos="0">
                      <a:schemeClr val="tx1"/>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lstStyle/>
          <a:p>
            <a:pPr eaLnBrk="0" fontAlgn="base" hangingPunct="0">
              <a:spcBef>
                <a:spcPct val="20000"/>
              </a:spcBef>
              <a:spcAft>
                <a:spcPct val="0"/>
              </a:spcAft>
            </a:pPr>
            <a:r>
              <a:rPr lang="en-US" altLang="en-US" sz="1400" b="1" smtClean="0">
                <a:solidFill>
                  <a:srgbClr val="FFFFFF"/>
                </a:solidFill>
              </a:rPr>
              <a:t>Section</a:t>
            </a:r>
          </a:p>
        </p:txBody>
      </p:sp>
      <p:sp>
        <p:nvSpPr>
          <p:cNvPr id="4105" name="Line 9"/>
          <p:cNvSpPr>
            <a:spLocks noChangeShapeType="1"/>
          </p:cNvSpPr>
          <p:nvPr/>
        </p:nvSpPr>
        <p:spPr bwMode="auto">
          <a:xfrm>
            <a:off x="6070600" y="6584950"/>
            <a:ext cx="1515533"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sp>
        <p:nvSpPr>
          <p:cNvPr id="4106" name="Line 10"/>
          <p:cNvSpPr>
            <a:spLocks noChangeShapeType="1"/>
          </p:cNvSpPr>
          <p:nvPr/>
        </p:nvSpPr>
        <p:spPr bwMode="auto">
          <a:xfrm>
            <a:off x="1879600" y="6597650"/>
            <a:ext cx="2963333"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sp>
        <p:nvSpPr>
          <p:cNvPr id="4107" name="Line 11"/>
          <p:cNvSpPr>
            <a:spLocks noChangeShapeType="1"/>
          </p:cNvSpPr>
          <p:nvPr/>
        </p:nvSpPr>
        <p:spPr bwMode="auto">
          <a:xfrm flipH="1">
            <a:off x="0" y="6604000"/>
            <a:ext cx="1608667" cy="0"/>
          </a:xfrm>
          <a:prstGeom prst="line">
            <a:avLst/>
          </a:prstGeom>
          <a:noFill/>
          <a:ln w="9525">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sz="1800" smtClean="0">
              <a:solidFill>
                <a:srgbClr val="000000"/>
              </a:solidFill>
            </a:endParaRPr>
          </a:p>
        </p:txBody>
      </p:sp>
      <p:sp>
        <p:nvSpPr>
          <p:cNvPr id="4108" name="Text Box 12"/>
          <p:cNvSpPr txBox="1">
            <a:spLocks noChangeArrowheads="1"/>
          </p:cNvSpPr>
          <p:nvPr/>
        </p:nvSpPr>
        <p:spPr bwMode="auto">
          <a:xfrm>
            <a:off x="6057900" y="6373813"/>
            <a:ext cx="1219200" cy="215444"/>
          </a:xfrm>
          <a:prstGeom prst="rect">
            <a:avLst/>
          </a:prstGeom>
          <a:noFill/>
          <a:ln>
            <a:noFill/>
          </a:ln>
          <a:effectLst/>
          <a:extLst>
            <a:ext uri="{909E8E84-426E-40DD-AFC4-6F175D3DCCD1}">
              <a14:hiddenFill xmlns:a14="http://schemas.microsoft.com/office/drawing/2010/main">
                <a:gradFill rotWithShape="0">
                  <a:gsLst>
                    <a:gs pos="0">
                      <a:schemeClr val="tx1"/>
                    </a:gs>
                    <a:gs pos="100000">
                      <a:srgbClr val="1E74D2"/>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algn="r" eaLnBrk="0" fontAlgn="base" hangingPunct="0">
              <a:spcBef>
                <a:spcPct val="20000"/>
              </a:spcBef>
              <a:spcAft>
                <a:spcPct val="0"/>
              </a:spcAft>
            </a:pPr>
            <a:r>
              <a:rPr lang="en-US" altLang="en-US" sz="1400" b="1" smtClean="0">
                <a:solidFill>
                  <a:srgbClr val="FFFFFF"/>
                </a:solidFill>
              </a:rPr>
              <a:t>Main Menu</a:t>
            </a:r>
          </a:p>
        </p:txBody>
      </p:sp>
    </p:spTree>
    <p:extLst>
      <p:ext uri="{BB962C8B-B14F-4D97-AF65-F5344CB8AC3E}">
        <p14:creationId xmlns:p14="http://schemas.microsoft.com/office/powerpoint/2010/main" val="1162282430"/>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ppt_x"/>
                                          </p:val>
                                        </p:tav>
                                        <p:tav tm="100000">
                                          <p:val>
                                            <p:strVal val="#ppt_x"/>
                                          </p:val>
                                        </p:tav>
                                      </p:tavLst>
                                    </p:anim>
                                    <p:anim calcmode="lin" valueType="num">
                                      <p:cBhvr additive="base">
                                        <p:cTn id="8" dur="500" fill="hold"/>
                                        <p:tgtEl>
                                          <p:spTgt spid="410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101">
                                            <p:txEl>
                                              <p:pRg st="0" end="0"/>
                                            </p:txEl>
                                          </p:spTgt>
                                        </p:tgtEl>
                                        <p:attrNameLst>
                                          <p:attrName>style.visibility</p:attrName>
                                        </p:attrNameLst>
                                      </p:cBhvr>
                                      <p:to>
                                        <p:strVal val="visible"/>
                                      </p:to>
                                    </p:set>
                                    <p:animEffect transition="in" filter="dissolve">
                                      <p:cBhvr>
                                        <p:cTn id="13" dur="500"/>
                                        <p:tgtEl>
                                          <p:spTgt spid="4101">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101">
                                            <p:txEl>
                                              <p:pRg st="1" end="1"/>
                                            </p:txEl>
                                          </p:spTgt>
                                        </p:tgtEl>
                                        <p:attrNameLst>
                                          <p:attrName>style.visibility</p:attrName>
                                        </p:attrNameLst>
                                      </p:cBhvr>
                                      <p:to>
                                        <p:strVal val="visible"/>
                                      </p:to>
                                    </p:set>
                                    <p:animEffect transition="in" filter="dissolve">
                                      <p:cBhvr>
                                        <p:cTn id="18" dur="500"/>
                                        <p:tgtEl>
                                          <p:spTgt spid="4101">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101">
                                            <p:txEl>
                                              <p:pRg st="2" end="2"/>
                                            </p:txEl>
                                          </p:spTgt>
                                        </p:tgtEl>
                                        <p:attrNameLst>
                                          <p:attrName>style.visibility</p:attrName>
                                        </p:attrNameLst>
                                      </p:cBhvr>
                                      <p:to>
                                        <p:strVal val="visible"/>
                                      </p:to>
                                    </p:set>
                                    <p:animEffect transition="in" filter="dissolve">
                                      <p:cBhvr>
                                        <p:cTn id="23" dur="500"/>
                                        <p:tgtEl>
                                          <p:spTgt spid="4101">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101">
                                            <p:txEl>
                                              <p:pRg st="3" end="3"/>
                                            </p:txEl>
                                          </p:spTgt>
                                        </p:tgtEl>
                                        <p:attrNameLst>
                                          <p:attrName>style.visibility</p:attrName>
                                        </p:attrNameLst>
                                      </p:cBhvr>
                                      <p:to>
                                        <p:strVal val="visible"/>
                                      </p:to>
                                    </p:set>
                                    <p:animEffect transition="in" filter="dissolve">
                                      <p:cBhvr>
                                        <p:cTn id="28" dur="500"/>
                                        <p:tgtEl>
                                          <p:spTgt spid="41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build="p" bldLvl="5" autoUpdateAnimBg="0">
        <p:tmplLst>
          <p:tmpl lvl="1">
            <p:tnLst>
              <p:par>
                <p:cTn presetID="9" presetClass="entr" presetSubtype="0" fill="hold" nodeType="clickEffect">
                  <p:stCondLst>
                    <p:cond delay="0"/>
                  </p:stCondLst>
                  <p:childTnLst>
                    <p:set>
                      <p:cBhvr>
                        <p:cTn dur="1" fill="hold">
                          <p:stCondLst>
                            <p:cond delay="0"/>
                          </p:stCondLst>
                        </p:cTn>
                        <p:tgtEl>
                          <p:spTgt spid="4101"/>
                        </p:tgtEl>
                        <p:attrNameLst>
                          <p:attrName>style.visibility</p:attrName>
                        </p:attrNameLst>
                      </p:cBhvr>
                      <p:to>
                        <p:strVal val="visible"/>
                      </p:to>
                    </p:set>
                    <p:animEffect transition="in" filter="dissolve">
                      <p:cBhvr>
                        <p:cTn dur="500"/>
                        <p:tgtEl>
                          <p:spTgt spid="4101"/>
                        </p:tgtEl>
                      </p:cBhvr>
                    </p:animEffect>
                  </p:childTnLst>
                </p:cTn>
              </p:par>
            </p:tnLst>
          </p:tmpl>
          <p:tmpl lvl="2">
            <p:tnLst>
              <p:par>
                <p:cTn presetID="9" presetClass="entr" presetSubtype="0" fill="hold" nodeType="clickEffect">
                  <p:stCondLst>
                    <p:cond delay="0"/>
                  </p:stCondLst>
                  <p:childTnLst>
                    <p:set>
                      <p:cBhvr>
                        <p:cTn dur="1" fill="hold">
                          <p:stCondLst>
                            <p:cond delay="0"/>
                          </p:stCondLst>
                        </p:cTn>
                        <p:tgtEl>
                          <p:spTgt spid="4101"/>
                        </p:tgtEl>
                        <p:attrNameLst>
                          <p:attrName>style.visibility</p:attrName>
                        </p:attrNameLst>
                      </p:cBhvr>
                      <p:to>
                        <p:strVal val="visible"/>
                      </p:to>
                    </p:set>
                    <p:animEffect transition="in" filter="dissolve">
                      <p:cBhvr>
                        <p:cTn dur="500"/>
                        <p:tgtEl>
                          <p:spTgt spid="4101"/>
                        </p:tgtEl>
                      </p:cBhvr>
                    </p:animEffect>
                  </p:childTnLst>
                </p:cTn>
              </p:par>
            </p:tnLst>
          </p:tmpl>
          <p:tmpl lvl="3">
            <p:tnLst>
              <p:par>
                <p:cTn presetID="9" presetClass="entr" presetSubtype="0" fill="hold" nodeType="clickEffect">
                  <p:stCondLst>
                    <p:cond delay="0"/>
                  </p:stCondLst>
                  <p:childTnLst>
                    <p:set>
                      <p:cBhvr>
                        <p:cTn dur="1" fill="hold">
                          <p:stCondLst>
                            <p:cond delay="0"/>
                          </p:stCondLst>
                        </p:cTn>
                        <p:tgtEl>
                          <p:spTgt spid="4101"/>
                        </p:tgtEl>
                        <p:attrNameLst>
                          <p:attrName>style.visibility</p:attrName>
                        </p:attrNameLst>
                      </p:cBhvr>
                      <p:to>
                        <p:strVal val="visible"/>
                      </p:to>
                    </p:set>
                    <p:animEffect transition="in" filter="dissolve">
                      <p:cBhvr>
                        <p:cTn dur="500"/>
                        <p:tgtEl>
                          <p:spTgt spid="4101"/>
                        </p:tgtEl>
                      </p:cBhvr>
                    </p:animEffect>
                  </p:childTnLst>
                </p:cTn>
              </p:par>
            </p:tnLst>
          </p:tmpl>
          <p:tmpl lvl="4">
            <p:tnLst>
              <p:par>
                <p:cTn presetID="9" presetClass="entr" presetSubtype="0" fill="hold" nodeType="clickEffect">
                  <p:stCondLst>
                    <p:cond delay="0"/>
                  </p:stCondLst>
                  <p:childTnLst>
                    <p:set>
                      <p:cBhvr>
                        <p:cTn dur="1" fill="hold">
                          <p:stCondLst>
                            <p:cond delay="0"/>
                          </p:stCondLst>
                        </p:cTn>
                        <p:tgtEl>
                          <p:spTgt spid="4101"/>
                        </p:tgtEl>
                        <p:attrNameLst>
                          <p:attrName>style.visibility</p:attrName>
                        </p:attrNameLst>
                      </p:cBhvr>
                      <p:to>
                        <p:strVal val="visible"/>
                      </p:to>
                    </p:set>
                    <p:animEffect transition="in" filter="dissolve">
                      <p:cBhvr>
                        <p:cTn dur="500"/>
                        <p:tgtEl>
                          <p:spTgt spid="4101"/>
                        </p:tgtEl>
                      </p:cBhvr>
                    </p:animEffect>
                  </p:childTnLst>
                </p:cTn>
              </p:par>
            </p:tnLst>
          </p:tmpl>
        </p:tmplLst>
      </p:bldP>
      <p:bldP spid="4102" grpId="0" autoUpdateAnimBg="0"/>
    </p:bldLst>
  </p:timing>
  <p:txStyles>
    <p:titleStyle>
      <a:lvl1pPr algn="l" rtl="0" fontAlgn="base">
        <a:lnSpc>
          <a:spcPct val="85000"/>
        </a:lnSpc>
        <a:spcBef>
          <a:spcPct val="0"/>
        </a:spcBef>
        <a:spcAft>
          <a:spcPct val="0"/>
        </a:spcAft>
        <a:defRPr kumimoji="1" sz="3200" b="1" kern="1200">
          <a:solidFill>
            <a:srgbClr val="FFFFFF"/>
          </a:solidFill>
          <a:latin typeface="+mj-lt"/>
          <a:ea typeface="+mj-ea"/>
          <a:cs typeface="+mj-cs"/>
        </a:defRPr>
      </a:lvl1pPr>
      <a:lvl2pPr algn="l" rtl="0" fontAlgn="base">
        <a:lnSpc>
          <a:spcPct val="85000"/>
        </a:lnSpc>
        <a:spcBef>
          <a:spcPct val="0"/>
        </a:spcBef>
        <a:spcAft>
          <a:spcPct val="0"/>
        </a:spcAft>
        <a:defRPr kumimoji="1" sz="3200" b="1">
          <a:solidFill>
            <a:srgbClr val="FFFFFF"/>
          </a:solidFill>
          <a:latin typeface="Arial" panose="020B0604020202020204" pitchFamily="34" charset="0"/>
        </a:defRPr>
      </a:lvl2pPr>
      <a:lvl3pPr algn="l" rtl="0" fontAlgn="base">
        <a:lnSpc>
          <a:spcPct val="85000"/>
        </a:lnSpc>
        <a:spcBef>
          <a:spcPct val="0"/>
        </a:spcBef>
        <a:spcAft>
          <a:spcPct val="0"/>
        </a:spcAft>
        <a:defRPr kumimoji="1" sz="3200" b="1">
          <a:solidFill>
            <a:srgbClr val="FFFFFF"/>
          </a:solidFill>
          <a:latin typeface="Arial" panose="020B0604020202020204" pitchFamily="34" charset="0"/>
        </a:defRPr>
      </a:lvl3pPr>
      <a:lvl4pPr algn="l" rtl="0" fontAlgn="base">
        <a:lnSpc>
          <a:spcPct val="85000"/>
        </a:lnSpc>
        <a:spcBef>
          <a:spcPct val="0"/>
        </a:spcBef>
        <a:spcAft>
          <a:spcPct val="0"/>
        </a:spcAft>
        <a:defRPr kumimoji="1" sz="3200" b="1">
          <a:solidFill>
            <a:srgbClr val="FFFFFF"/>
          </a:solidFill>
          <a:latin typeface="Arial" panose="020B0604020202020204" pitchFamily="34" charset="0"/>
        </a:defRPr>
      </a:lvl4pPr>
      <a:lvl5pPr algn="l" rtl="0" fontAlgn="base">
        <a:lnSpc>
          <a:spcPct val="85000"/>
        </a:lnSpc>
        <a:spcBef>
          <a:spcPct val="0"/>
        </a:spcBef>
        <a:spcAft>
          <a:spcPct val="0"/>
        </a:spcAft>
        <a:defRPr kumimoji="1" sz="3200" b="1">
          <a:solidFill>
            <a:srgbClr val="FFFFFF"/>
          </a:solidFill>
          <a:latin typeface="Arial" panose="020B0604020202020204" pitchFamily="34" charset="0"/>
        </a:defRPr>
      </a:lvl5pPr>
      <a:lvl6pPr marL="457200" algn="l" rtl="0" fontAlgn="base">
        <a:lnSpc>
          <a:spcPct val="85000"/>
        </a:lnSpc>
        <a:spcBef>
          <a:spcPct val="0"/>
        </a:spcBef>
        <a:spcAft>
          <a:spcPct val="0"/>
        </a:spcAft>
        <a:defRPr kumimoji="1" sz="3200" b="1">
          <a:solidFill>
            <a:srgbClr val="FFFFFF"/>
          </a:solidFill>
          <a:latin typeface="Arial" panose="020B0604020202020204" pitchFamily="34" charset="0"/>
        </a:defRPr>
      </a:lvl6pPr>
      <a:lvl7pPr marL="914400" algn="l" rtl="0" fontAlgn="base">
        <a:lnSpc>
          <a:spcPct val="85000"/>
        </a:lnSpc>
        <a:spcBef>
          <a:spcPct val="0"/>
        </a:spcBef>
        <a:spcAft>
          <a:spcPct val="0"/>
        </a:spcAft>
        <a:defRPr kumimoji="1" sz="3200" b="1">
          <a:solidFill>
            <a:srgbClr val="FFFFFF"/>
          </a:solidFill>
          <a:latin typeface="Arial" panose="020B0604020202020204" pitchFamily="34" charset="0"/>
        </a:defRPr>
      </a:lvl7pPr>
      <a:lvl8pPr marL="1371600" algn="l" rtl="0" fontAlgn="base">
        <a:lnSpc>
          <a:spcPct val="85000"/>
        </a:lnSpc>
        <a:spcBef>
          <a:spcPct val="0"/>
        </a:spcBef>
        <a:spcAft>
          <a:spcPct val="0"/>
        </a:spcAft>
        <a:defRPr kumimoji="1" sz="3200" b="1">
          <a:solidFill>
            <a:srgbClr val="FFFFFF"/>
          </a:solidFill>
          <a:latin typeface="Arial" panose="020B0604020202020204" pitchFamily="34" charset="0"/>
        </a:defRPr>
      </a:lvl8pPr>
      <a:lvl9pPr marL="1828800" algn="l" rtl="0" fontAlgn="base">
        <a:lnSpc>
          <a:spcPct val="85000"/>
        </a:lnSpc>
        <a:spcBef>
          <a:spcPct val="0"/>
        </a:spcBef>
        <a:spcAft>
          <a:spcPct val="0"/>
        </a:spcAft>
        <a:defRPr kumimoji="1" sz="3200" b="1">
          <a:solidFill>
            <a:srgbClr val="FFFFFF"/>
          </a:solidFill>
          <a:latin typeface="Arial" panose="020B0604020202020204" pitchFamily="34" charset="0"/>
        </a:defRPr>
      </a:lvl9pPr>
    </p:titleStyle>
    <p:bodyStyle>
      <a:lvl1pPr marL="342900" indent="-342900" algn="l" rtl="0" fontAlgn="base">
        <a:spcBef>
          <a:spcPct val="60000"/>
        </a:spcBef>
        <a:spcAft>
          <a:spcPct val="0"/>
        </a:spcAft>
        <a:buClr>
          <a:srgbClr val="1E74D2"/>
        </a:buClr>
        <a:buChar char="•"/>
        <a:defRPr kumimoji="1" sz="2400" b="1" kern="1200">
          <a:solidFill>
            <a:srgbClr val="000000"/>
          </a:solidFill>
          <a:latin typeface="+mn-lt"/>
          <a:ea typeface="+mn-ea"/>
          <a:cs typeface="+mn-cs"/>
        </a:defRPr>
      </a:lvl1pPr>
      <a:lvl2pPr marL="742950" indent="-285750" algn="l" rtl="0" fontAlgn="base">
        <a:spcBef>
          <a:spcPct val="40000"/>
        </a:spcBef>
        <a:spcAft>
          <a:spcPct val="0"/>
        </a:spcAft>
        <a:buClr>
          <a:srgbClr val="0066CC"/>
        </a:buClr>
        <a:buChar char="–"/>
        <a:defRPr kumimoji="1" sz="2400" b="1" kern="1200">
          <a:solidFill>
            <a:srgbClr val="000000"/>
          </a:solidFill>
          <a:latin typeface="+mn-lt"/>
          <a:ea typeface="+mn-ea"/>
          <a:cs typeface="+mn-cs"/>
        </a:defRPr>
      </a:lvl2pPr>
      <a:lvl3pPr marL="1143000" indent="-228600" algn="l" rtl="0" fontAlgn="base">
        <a:lnSpc>
          <a:spcPct val="95000"/>
        </a:lnSpc>
        <a:spcBef>
          <a:spcPct val="35000"/>
        </a:spcBef>
        <a:spcAft>
          <a:spcPct val="0"/>
        </a:spcAft>
        <a:buClr>
          <a:srgbClr val="0066CC"/>
        </a:buClr>
        <a:buChar char="•"/>
        <a:defRPr kumimoji="1" sz="2400" b="1" kern="1200">
          <a:solidFill>
            <a:srgbClr val="000000"/>
          </a:solidFill>
          <a:latin typeface="+mn-lt"/>
          <a:ea typeface="+mn-ea"/>
          <a:cs typeface="+mn-cs"/>
        </a:defRPr>
      </a:lvl3pPr>
      <a:lvl4pPr marL="1600200" indent="-228600" algn="l" rtl="0" fontAlgn="base">
        <a:lnSpc>
          <a:spcPct val="75000"/>
        </a:lnSpc>
        <a:spcBef>
          <a:spcPct val="30000"/>
        </a:spcBef>
        <a:spcAft>
          <a:spcPct val="0"/>
        </a:spcAft>
        <a:buClr>
          <a:srgbClr val="1E74D2"/>
        </a:buClr>
        <a:buChar char="–"/>
        <a:defRPr kumimoji="1" sz="2400" b="1" kern="1200">
          <a:solidFill>
            <a:srgbClr val="000000"/>
          </a:solidFill>
          <a:latin typeface="+mn-lt"/>
          <a:ea typeface="+mn-ea"/>
          <a:cs typeface="+mn-cs"/>
        </a:defRPr>
      </a:lvl4pPr>
      <a:lvl5pPr marL="2057400" indent="-228600" algn="l" rtl="0" fontAlgn="base">
        <a:lnSpc>
          <a:spcPct val="75000"/>
        </a:lnSpc>
        <a:spcBef>
          <a:spcPct val="30000"/>
        </a:spcBef>
        <a:spcAft>
          <a:spcPct val="0"/>
        </a:spcAft>
        <a:buChar char="»"/>
        <a:defRPr kumimoji="1" sz="1600" kern="1200">
          <a:solidFill>
            <a:srgbClr val="000000"/>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10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 Target="slide12.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slide" Target="slide20.xml"/><Relationship Id="rId4" Type="http://schemas.openxmlformats.org/officeDocument/2006/relationships/image" Target="../media/image18.png"/><Relationship Id="rId9" Type="http://schemas.openxmlformats.org/officeDocument/2006/relationships/image" Target="../media/image22.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 Target="slide12.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slide" Target="slide20.xml"/><Relationship Id="rId4" Type="http://schemas.openxmlformats.org/officeDocument/2006/relationships/image" Target="../media/image18.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ZdGnhusKnRU" TargetMode="Externa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21.xml"/><Relationship Id="rId5" Type="http://schemas.openxmlformats.org/officeDocument/2006/relationships/image" Target="../media/image27.wmf"/><Relationship Id="rId4" Type="http://schemas.openxmlformats.org/officeDocument/2006/relationships/image" Target="../media/image26.wmf"/></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research.stlouisfed.org/fred2/graph/?s%5b1%5d%5bid%5d=GDPC1" TargetMode="Externa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0.wmf"/><Relationship Id="rId7"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19.png"/><Relationship Id="rId5" Type="http://schemas.openxmlformats.org/officeDocument/2006/relationships/slide" Target="slide20.xml"/><Relationship Id="rId10" Type="http://schemas.openxmlformats.org/officeDocument/2006/relationships/image" Target="../media/image20.png"/><Relationship Id="rId4" Type="http://schemas.openxmlformats.org/officeDocument/2006/relationships/image" Target="../media/image31.wmf"/><Relationship Id="rId9"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1.wmf"/><Relationship Id="rId7" Type="http://schemas.openxmlformats.org/officeDocument/2006/relationships/image" Target="../media/image32.png"/><Relationship Id="rId2" Type="http://schemas.openxmlformats.org/officeDocument/2006/relationships/image" Target="../media/image30.wmf"/><Relationship Id="rId1" Type="http://schemas.openxmlformats.org/officeDocument/2006/relationships/slideLayout" Target="../slideLayouts/slideLayout30.xml"/><Relationship Id="rId6" Type="http://schemas.openxmlformats.org/officeDocument/2006/relationships/slide" Target="slide1.xml"/><Relationship Id="rId5" Type="http://schemas.openxmlformats.org/officeDocument/2006/relationships/image" Target="../media/image19.png"/><Relationship Id="rId4" Type="http://schemas.openxmlformats.org/officeDocument/2006/relationships/slide" Target="slide20.xml"/><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1.wmf"/><Relationship Id="rId7" Type="http://schemas.openxmlformats.org/officeDocument/2006/relationships/image" Target="../media/image32.png"/><Relationship Id="rId2" Type="http://schemas.openxmlformats.org/officeDocument/2006/relationships/image" Target="../media/image30.wmf"/><Relationship Id="rId1" Type="http://schemas.openxmlformats.org/officeDocument/2006/relationships/slideLayout" Target="../slideLayouts/slideLayout30.xml"/><Relationship Id="rId6" Type="http://schemas.openxmlformats.org/officeDocument/2006/relationships/slide" Target="slide1.xml"/><Relationship Id="rId5" Type="http://schemas.openxmlformats.org/officeDocument/2006/relationships/image" Target="../media/image19.png"/><Relationship Id="rId4" Type="http://schemas.openxmlformats.org/officeDocument/2006/relationships/slide" Target="slide20.xml"/><Relationship Id="rId9"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1.wmf"/><Relationship Id="rId7" Type="http://schemas.openxmlformats.org/officeDocument/2006/relationships/image" Target="../media/image32.png"/><Relationship Id="rId2" Type="http://schemas.openxmlformats.org/officeDocument/2006/relationships/image" Target="../media/image30.wmf"/><Relationship Id="rId1" Type="http://schemas.openxmlformats.org/officeDocument/2006/relationships/slideLayout" Target="../slideLayouts/slideLayout30.xml"/><Relationship Id="rId6" Type="http://schemas.openxmlformats.org/officeDocument/2006/relationships/slide" Target="slide1.xml"/><Relationship Id="rId5" Type="http://schemas.openxmlformats.org/officeDocument/2006/relationships/image" Target="../media/image19.png"/><Relationship Id="rId4" Type="http://schemas.openxmlformats.org/officeDocument/2006/relationships/slide" Target="slide20.xml"/><Relationship Id="rId9"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0.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0.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11" Type="http://schemas.openxmlformats.org/officeDocument/2006/relationships/image" Target="../media/image48.png"/><Relationship Id="rId5" Type="http://schemas.openxmlformats.org/officeDocument/2006/relationships/slide" Target="slide16.xml"/><Relationship Id="rId10" Type="http://schemas.openxmlformats.org/officeDocument/2006/relationships/image" Target="../media/image47.png"/><Relationship Id="rId4" Type="http://schemas.openxmlformats.org/officeDocument/2006/relationships/image" Target="../media/image18.png"/><Relationship Id="rId9" Type="http://schemas.openxmlformats.org/officeDocument/2006/relationships/image" Target="../media/image31.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11" Type="http://schemas.openxmlformats.org/officeDocument/2006/relationships/image" Target="../media/image50.png"/><Relationship Id="rId5" Type="http://schemas.openxmlformats.org/officeDocument/2006/relationships/slide" Target="slide16.xml"/><Relationship Id="rId10" Type="http://schemas.openxmlformats.org/officeDocument/2006/relationships/image" Target="../media/image49.png"/><Relationship Id="rId4" Type="http://schemas.openxmlformats.org/officeDocument/2006/relationships/image" Target="../media/image18.png"/><Relationship Id="rId9" Type="http://schemas.openxmlformats.org/officeDocument/2006/relationships/image" Target="../media/image31.wmf"/></Relationships>
</file>

<file path=ppt/slides/_rels/slide61.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11" Type="http://schemas.openxmlformats.org/officeDocument/2006/relationships/image" Target="../media/image52.png"/><Relationship Id="rId5" Type="http://schemas.openxmlformats.org/officeDocument/2006/relationships/slide" Target="slide16.xml"/><Relationship Id="rId10" Type="http://schemas.openxmlformats.org/officeDocument/2006/relationships/image" Target="../media/image51.png"/><Relationship Id="rId4" Type="http://schemas.openxmlformats.org/officeDocument/2006/relationships/image" Target="../media/image18.png"/><Relationship Id="rId9" Type="http://schemas.openxmlformats.org/officeDocument/2006/relationships/image" Target="../media/image31.wmf"/></Relationships>
</file>

<file path=ppt/slides/_rels/slide62.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11" Type="http://schemas.openxmlformats.org/officeDocument/2006/relationships/image" Target="../media/image54.png"/><Relationship Id="rId5" Type="http://schemas.openxmlformats.org/officeDocument/2006/relationships/slide" Target="slide16.xml"/><Relationship Id="rId10" Type="http://schemas.openxmlformats.org/officeDocument/2006/relationships/image" Target="../media/image53.png"/><Relationship Id="rId4" Type="http://schemas.openxmlformats.org/officeDocument/2006/relationships/image" Target="../media/image18.png"/><Relationship Id="rId9" Type="http://schemas.openxmlformats.org/officeDocument/2006/relationships/image" Target="../media/image31.wmf"/></Relationships>
</file>

<file path=ppt/slides/_rels/slide63.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5" Type="http://schemas.openxmlformats.org/officeDocument/2006/relationships/slide" Target="slide16.xml"/><Relationship Id="rId4" Type="http://schemas.openxmlformats.org/officeDocument/2006/relationships/image" Target="../media/image18.png"/><Relationship Id="rId9" Type="http://schemas.openxmlformats.org/officeDocument/2006/relationships/image" Target="../media/image31.wmf"/></Relationships>
</file>

<file path=ppt/slides/_rels/slide64.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5" Type="http://schemas.openxmlformats.org/officeDocument/2006/relationships/slide" Target="slide16.xml"/><Relationship Id="rId10" Type="http://schemas.openxmlformats.org/officeDocument/2006/relationships/image" Target="../media/image55.png"/><Relationship Id="rId4" Type="http://schemas.openxmlformats.org/officeDocument/2006/relationships/image" Target="../media/image18.png"/><Relationship Id="rId9" Type="http://schemas.openxmlformats.org/officeDocument/2006/relationships/image" Target="../media/image31.wmf"/></Relationships>
</file>

<file path=ppt/slides/_rels/slide65.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3.xml"/><Relationship Id="rId6" Type="http://schemas.openxmlformats.org/officeDocument/2006/relationships/image" Target="../media/image19.png"/><Relationship Id="rId5" Type="http://schemas.openxmlformats.org/officeDocument/2006/relationships/slide" Target="slide16.xml"/><Relationship Id="rId4" Type="http://schemas.openxmlformats.org/officeDocument/2006/relationships/image" Target="../media/image18.png"/><Relationship Id="rId9" Type="http://schemas.openxmlformats.org/officeDocument/2006/relationships/image" Target="../media/image31.wmf"/></Relationships>
</file>

<file path=ppt/slides/_rels/slide6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3" Type="http://schemas.openxmlformats.org/officeDocument/2006/relationships/image" Target="http://img.sparknotes.com/figures/3/31d5c746a3dad4ab3eb48ba28b0fc043/asgraph.gif" TargetMode="External"/><Relationship Id="rId2" Type="http://schemas.openxmlformats.org/officeDocument/2006/relationships/image" Target="../media/image57.gif"/><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0.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0.xml"/></Relationships>
</file>

<file path=ppt/slides/_rels/slide7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0.xml"/></Relationships>
</file>

<file path=ppt/slides/_rels/slide8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3.xml"/></Relationships>
</file>

<file path=ppt/slides/_rels/slide8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3.xml"/></Relationships>
</file>

<file path=ppt/slides/_rels/slide8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8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5.xml"/></Relationships>
</file>

<file path=ppt/slides/_rels/slide8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wmf"/><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4.xml"/><Relationship Id="rId5" Type="http://schemas.openxmlformats.org/officeDocument/2006/relationships/image" Target="../media/image27.wmf"/><Relationship Id="rId4" Type="http://schemas.openxmlformats.org/officeDocument/2006/relationships/image" Target="../media/image26.w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http://img.sparknotes.com/figures/3/31d5c746a3dad4ab3eb48ba28b0fc043/asgraph.gif" TargetMode="External"/><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8476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1.5.16 (Tuesday)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944644"/>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fill in the blank statements. Use the chart on the next slide to answer the blanks.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46756" y="1840295"/>
            <a:ext cx="11819466" cy="4401205"/>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000" dirty="0">
                <a:solidFill>
                  <a:prstClr val="white"/>
                </a:solidFill>
                <a:latin typeface="Comic Sans MS" panose="030F0702030302020204" pitchFamily="66" charset="0"/>
              </a:rPr>
              <a:t>How many people were killed in the earthquake that rocked Nepal earlier this year?</a:t>
            </a:r>
          </a:p>
          <a:p>
            <a:pPr marL="895350" marR="381000" indent="-514350" defTabSz="457200">
              <a:spcBef>
                <a:spcPts val="1400"/>
              </a:spcBef>
              <a:spcAft>
                <a:spcPts val="1400"/>
              </a:spcAft>
              <a:buFont typeface="+mj-lt"/>
              <a:buAutoNum type="arabicPeriod"/>
            </a:pPr>
            <a:r>
              <a:rPr lang="en-US" sz="3000" dirty="0">
                <a:solidFill>
                  <a:prstClr val="white"/>
                </a:solidFill>
                <a:latin typeface="Comic Sans MS" panose="030F0702030302020204" pitchFamily="66" charset="0"/>
              </a:rPr>
              <a:t>The White House celebrated two diplomatic successes with what countries?</a:t>
            </a:r>
          </a:p>
          <a:p>
            <a:pPr marL="895350" marR="381000" indent="-514350" defTabSz="457200">
              <a:spcBef>
                <a:spcPts val="1400"/>
              </a:spcBef>
              <a:spcAft>
                <a:spcPts val="1400"/>
              </a:spcAft>
              <a:buFont typeface="+mj-lt"/>
              <a:buAutoNum type="arabicPeriod"/>
            </a:pPr>
            <a:r>
              <a:rPr lang="en-US" sz="3000" dirty="0">
                <a:solidFill>
                  <a:prstClr val="white"/>
                </a:solidFill>
                <a:latin typeface="Comic Sans MS" panose="030F0702030302020204" pitchFamily="66" charset="0"/>
              </a:rPr>
              <a:t>When does the Air Force hope to have lasers on some military jets?</a:t>
            </a:r>
          </a:p>
          <a:p>
            <a:pPr marL="895350" marR="381000" indent="-514350" defTabSz="457200">
              <a:spcBef>
                <a:spcPts val="1400"/>
              </a:spcBef>
              <a:spcAft>
                <a:spcPts val="1400"/>
              </a:spcAft>
              <a:buFont typeface="+mj-lt"/>
              <a:buAutoNum type="arabicPeriod"/>
            </a:pPr>
            <a:r>
              <a:rPr lang="en-US" sz="3000" dirty="0">
                <a:solidFill>
                  <a:prstClr val="white"/>
                </a:solidFill>
                <a:latin typeface="Comic Sans MS" panose="030F0702030302020204" pitchFamily="66" charset="0"/>
              </a:rPr>
              <a:t>How much was the granny shot worth?</a:t>
            </a:r>
          </a:p>
        </p:txBody>
      </p:sp>
    </p:spTree>
    <p:extLst>
      <p:ext uri="{BB962C8B-B14F-4D97-AF65-F5344CB8AC3E}">
        <p14:creationId xmlns:p14="http://schemas.microsoft.com/office/powerpoint/2010/main" val="20572925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7033478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648200" y="304800"/>
            <a:ext cx="6019800" cy="1143000"/>
          </a:xfrm>
        </p:spPr>
        <p:txBody>
          <a:bodyPr/>
          <a:lstStyle/>
          <a:p>
            <a:r>
              <a:rPr lang="en-US" altLang="en-US" b="1" smtClean="0">
                <a:solidFill>
                  <a:schemeClr val="accent1"/>
                </a:solidFill>
              </a:rPr>
              <a:t>Aggregate Demand</a:t>
            </a:r>
          </a:p>
        </p:txBody>
      </p:sp>
      <p:pic>
        <p:nvPicPr>
          <p:cNvPr id="32771" name="Picture 5" descr="adgraph"/>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95750" y="1857375"/>
            <a:ext cx="5353050" cy="420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1524765"/>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AS/AD Equilibrium</a:t>
            </a:r>
          </a:p>
        </p:txBody>
      </p:sp>
      <p:sp>
        <p:nvSpPr>
          <p:cNvPr id="33795" name="Content Placeholder 2"/>
          <p:cNvSpPr>
            <a:spLocks noGrp="1"/>
          </p:cNvSpPr>
          <p:nvPr>
            <p:ph idx="1"/>
          </p:nvPr>
        </p:nvSpPr>
        <p:spPr/>
        <p:txBody>
          <a:bodyPr/>
          <a:lstStyle/>
          <a:p>
            <a:r>
              <a:rPr lang="en-US" altLang="en-US" smtClean="0"/>
              <a:t>Aggregate Supply/Aggregate Demand Equilibrium= AS/AD Equilibrium</a:t>
            </a:r>
          </a:p>
          <a:p>
            <a:r>
              <a:rPr lang="en-US" altLang="en-US" smtClean="0"/>
              <a:t>Any shift in aggregate supply or aggregate demand will have an impact on real GDP and on the price level</a:t>
            </a:r>
          </a:p>
        </p:txBody>
      </p:sp>
    </p:spTree>
    <p:extLst>
      <p:ext uri="{BB962C8B-B14F-4D97-AF65-F5344CB8AC3E}">
        <p14:creationId xmlns:p14="http://schemas.microsoft.com/office/powerpoint/2010/main" val="53944126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1200" y="704850"/>
            <a:ext cx="8229600" cy="438150"/>
          </a:xfrm>
        </p:spPr>
        <p:txBody>
          <a:bodyPr rtlCol="0">
            <a:normAutofit fontScale="90000"/>
          </a:bodyPr>
          <a:lstStyle/>
          <a:p>
            <a:pPr>
              <a:defRPr/>
            </a:pPr>
            <a:r>
              <a:rPr lang="en-US" sz="3200" dirty="0"/>
              <a:t>Aggregate Demand and Aggregate Supply Lesson</a:t>
            </a:r>
          </a:p>
        </p:txBody>
      </p:sp>
      <p:sp>
        <p:nvSpPr>
          <p:cNvPr id="34819" name="Text Placeholder 6"/>
          <p:cNvSpPr>
            <a:spLocks noGrp="1"/>
          </p:cNvSpPr>
          <p:nvPr>
            <p:ph type="body" idx="1"/>
          </p:nvPr>
        </p:nvSpPr>
        <p:spPr/>
        <p:txBody>
          <a:bodyPr/>
          <a:lstStyle/>
          <a:p>
            <a:r>
              <a:rPr lang="en-US" altLang="en-US" smtClean="0"/>
              <a:t>Factors that shift an AD Curve</a:t>
            </a:r>
          </a:p>
          <a:p>
            <a:endParaRPr lang="en-US" altLang="en-US" smtClean="0"/>
          </a:p>
        </p:txBody>
      </p:sp>
      <p:sp>
        <p:nvSpPr>
          <p:cNvPr id="8" name="Content Placeholder 7"/>
          <p:cNvSpPr>
            <a:spLocks noGrp="1"/>
          </p:cNvSpPr>
          <p:nvPr>
            <p:ph sz="half" idx="2"/>
          </p:nvPr>
        </p:nvSpPr>
        <p:spPr>
          <a:xfrm>
            <a:off x="6169026" y="2514600"/>
            <a:ext cx="4041775" cy="4038600"/>
          </a:xfrm>
        </p:spPr>
        <p:txBody>
          <a:bodyPr rtlCol="0">
            <a:normAutofit/>
          </a:bodyPr>
          <a:lstStyle/>
          <a:p>
            <a:pPr>
              <a:spcAft>
                <a:spcPts val="0"/>
              </a:spcAft>
              <a:defRPr/>
            </a:pPr>
            <a:r>
              <a:rPr lang="en-US" dirty="0" smtClean="0"/>
              <a:t>Changes in</a:t>
            </a:r>
          </a:p>
          <a:p>
            <a:pPr lvl="1">
              <a:spcAft>
                <a:spcPts val="0"/>
              </a:spcAft>
              <a:defRPr/>
            </a:pPr>
            <a:r>
              <a:rPr lang="en-US" dirty="0" smtClean="0"/>
              <a:t>Consumer Spending</a:t>
            </a:r>
          </a:p>
          <a:p>
            <a:pPr lvl="1">
              <a:spcAft>
                <a:spcPts val="0"/>
              </a:spcAft>
              <a:defRPr/>
            </a:pPr>
            <a:r>
              <a:rPr lang="en-US" dirty="0" smtClean="0"/>
              <a:t>Investment Spending</a:t>
            </a:r>
          </a:p>
          <a:p>
            <a:pPr lvl="1">
              <a:spcAft>
                <a:spcPts val="0"/>
              </a:spcAft>
              <a:defRPr/>
            </a:pPr>
            <a:r>
              <a:rPr lang="en-US" dirty="0" smtClean="0"/>
              <a:t>Government Spending</a:t>
            </a:r>
          </a:p>
          <a:p>
            <a:pPr lvl="1">
              <a:spcAft>
                <a:spcPts val="0"/>
              </a:spcAft>
              <a:defRPr/>
            </a:pPr>
            <a:r>
              <a:rPr lang="en-US" dirty="0" smtClean="0"/>
              <a:t>Net Export Spending</a:t>
            </a:r>
          </a:p>
          <a:p>
            <a:pPr>
              <a:spcAft>
                <a:spcPts val="0"/>
              </a:spcAft>
              <a:defRPr/>
            </a:pPr>
            <a:r>
              <a:rPr lang="en-US" dirty="0" smtClean="0"/>
              <a:t>Increases in Aggregate Demand increase real GDP and the price level</a:t>
            </a:r>
          </a:p>
          <a:p>
            <a:pPr>
              <a:spcAft>
                <a:spcPts val="0"/>
              </a:spcAft>
              <a:defRPr/>
            </a:pPr>
            <a:r>
              <a:rPr lang="en-US" dirty="0" smtClean="0"/>
              <a:t>Decreases in Aggregate Demand decrease real GDP and price level </a:t>
            </a:r>
          </a:p>
          <a:p>
            <a:pPr>
              <a:spcAft>
                <a:spcPts val="0"/>
              </a:spcAft>
              <a:buNone/>
              <a:defRPr/>
            </a:pPr>
            <a:endParaRPr lang="en-US" dirty="0" smtClean="0"/>
          </a:p>
        </p:txBody>
      </p:sp>
      <p:pic>
        <p:nvPicPr>
          <p:cNvPr id="34821"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6646" t="23247" r="7948" b="23750"/>
          <a:stretch>
            <a:fillRect/>
          </a:stretch>
        </p:blipFill>
        <p:spPr bwMode="auto">
          <a:xfrm>
            <a:off x="1752600" y="1828800"/>
            <a:ext cx="4375150" cy="454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216628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1981200" y="457200"/>
            <a:ext cx="8229600" cy="685800"/>
          </a:xfrm>
        </p:spPr>
        <p:txBody>
          <a:bodyPr rtlCol="0">
            <a:normAutofit fontScale="90000"/>
          </a:bodyPr>
          <a:lstStyle/>
          <a:p>
            <a:pPr>
              <a:defRPr/>
            </a:pPr>
            <a:r>
              <a:rPr lang="en-US" b="1" dirty="0" smtClean="0"/>
              <a:t/>
            </a:r>
            <a:br>
              <a:rPr lang="en-US" b="1" dirty="0" smtClean="0"/>
            </a:br>
            <a:r>
              <a:rPr lang="en-US" sz="3200" b="1" dirty="0"/>
              <a:t>Aggregate Demand and Aggregate Supply Lesson</a:t>
            </a:r>
            <a:endParaRPr lang="en-US" sz="3200" b="1" dirty="0">
              <a:solidFill>
                <a:srgbClr val="008000"/>
              </a:solidFill>
            </a:endParaRPr>
          </a:p>
        </p:txBody>
      </p:sp>
      <p:sp>
        <p:nvSpPr>
          <p:cNvPr id="35843" name="Text Placeholder 10"/>
          <p:cNvSpPr>
            <a:spLocks noGrp="1"/>
          </p:cNvSpPr>
          <p:nvPr>
            <p:ph type="body" idx="1"/>
          </p:nvPr>
        </p:nvSpPr>
        <p:spPr>
          <a:xfrm>
            <a:off x="1981200" y="1676400"/>
            <a:ext cx="4040188" cy="609600"/>
          </a:xfrm>
        </p:spPr>
        <p:txBody>
          <a:bodyPr/>
          <a:lstStyle/>
          <a:p>
            <a:r>
              <a:rPr lang="en-US" altLang="en-US" smtClean="0"/>
              <a:t>Factors that shift an AS Curve</a:t>
            </a:r>
          </a:p>
          <a:p>
            <a:endParaRPr lang="en-US" altLang="en-US" smtClean="0"/>
          </a:p>
        </p:txBody>
      </p:sp>
      <p:sp>
        <p:nvSpPr>
          <p:cNvPr id="12" name="Content Placeholder 11"/>
          <p:cNvSpPr>
            <a:spLocks noGrp="1"/>
          </p:cNvSpPr>
          <p:nvPr>
            <p:ph sz="half" idx="2"/>
          </p:nvPr>
        </p:nvSpPr>
        <p:spPr>
          <a:xfrm>
            <a:off x="1981200" y="2209801"/>
            <a:ext cx="4040188" cy="4151313"/>
          </a:xfrm>
        </p:spPr>
        <p:txBody>
          <a:bodyPr rtlCol="0">
            <a:normAutofit/>
          </a:bodyPr>
          <a:lstStyle/>
          <a:p>
            <a:pPr>
              <a:spcAft>
                <a:spcPts val="0"/>
              </a:spcAft>
              <a:defRPr/>
            </a:pPr>
            <a:r>
              <a:rPr lang="en-US" dirty="0" smtClean="0"/>
              <a:t>Changes in </a:t>
            </a:r>
          </a:p>
          <a:p>
            <a:pPr lvl="1">
              <a:spcAft>
                <a:spcPts val="0"/>
              </a:spcAft>
              <a:defRPr/>
            </a:pPr>
            <a:r>
              <a:rPr lang="en-US" dirty="0" smtClean="0"/>
              <a:t>The prices of inputs (land, labor, capital, and entrepreneurship)</a:t>
            </a:r>
          </a:p>
          <a:p>
            <a:pPr lvl="1">
              <a:spcAft>
                <a:spcPts val="0"/>
              </a:spcAft>
              <a:defRPr/>
            </a:pPr>
            <a:r>
              <a:rPr lang="en-US" dirty="0" smtClean="0"/>
              <a:t>Productivity</a:t>
            </a:r>
          </a:p>
          <a:p>
            <a:pPr lvl="1">
              <a:spcAft>
                <a:spcPts val="0"/>
              </a:spcAft>
              <a:defRPr/>
            </a:pPr>
            <a:r>
              <a:rPr lang="en-US" dirty="0" smtClean="0"/>
              <a:t>Technology</a:t>
            </a:r>
          </a:p>
          <a:p>
            <a:pPr lvl="1">
              <a:spcAft>
                <a:spcPts val="0"/>
              </a:spcAft>
              <a:defRPr/>
            </a:pPr>
            <a:r>
              <a:rPr lang="en-US" dirty="0" smtClean="0"/>
              <a:t>Government Regulations</a:t>
            </a:r>
          </a:p>
          <a:p>
            <a:pPr>
              <a:spcAft>
                <a:spcPts val="0"/>
              </a:spcAft>
              <a:defRPr/>
            </a:pPr>
            <a:r>
              <a:rPr lang="en-US" dirty="0" smtClean="0"/>
              <a:t>Increases in Aggregate Supply increase real GDP and lower the price level</a:t>
            </a:r>
          </a:p>
          <a:p>
            <a:pPr>
              <a:spcAft>
                <a:spcPts val="0"/>
              </a:spcAft>
              <a:defRPr/>
            </a:pPr>
            <a:r>
              <a:rPr lang="en-US" dirty="0" smtClean="0"/>
              <a:t>Decreases in Aggregate Supply decrease real GDP and raise the price level</a:t>
            </a:r>
          </a:p>
          <a:p>
            <a:pPr>
              <a:spcAft>
                <a:spcPts val="0"/>
              </a:spcAft>
              <a:defRPr/>
            </a:pPr>
            <a:endParaRPr lang="en-US" dirty="0" smtClean="0"/>
          </a:p>
        </p:txBody>
      </p:sp>
      <p:pic>
        <p:nvPicPr>
          <p:cNvPr id="35845" name="Picture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6736" t="23773" r="7124" b="23277"/>
          <a:stretch>
            <a:fillRect/>
          </a:stretch>
        </p:blipFill>
        <p:spPr bwMode="auto">
          <a:xfrm>
            <a:off x="6477000" y="2286000"/>
            <a:ext cx="41910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5249584"/>
      </p:ext>
    </p:ext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7602" t="23213" r="9309" b="23297"/>
          <a:stretch>
            <a:fillRect/>
          </a:stretch>
        </p:blipFill>
        <p:spPr bwMode="auto">
          <a:xfrm>
            <a:off x="6477001" y="2286000"/>
            <a:ext cx="3724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4477" t="23743" r="9824" b="18878"/>
          <a:stretch>
            <a:fillRect/>
          </a:stretch>
        </p:blipFill>
        <p:spPr bwMode="auto">
          <a:xfrm>
            <a:off x="1981201" y="2133600"/>
            <a:ext cx="38195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 Box 8"/>
          <p:cNvSpPr txBox="1">
            <a:spLocks noChangeArrowheads="1"/>
          </p:cNvSpPr>
          <p:nvPr/>
        </p:nvSpPr>
        <p:spPr bwMode="auto">
          <a:xfrm>
            <a:off x="7924800" y="685800"/>
            <a:ext cx="2438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400" b="1">
                <a:solidFill>
                  <a:schemeClr val="accent1"/>
                </a:solidFill>
                <a:latin typeface="Calibri" panose="020F0502020204030204" pitchFamily="34" charset="0"/>
              </a:rPr>
              <a:t>AD/AS</a:t>
            </a:r>
          </a:p>
        </p:txBody>
      </p:sp>
      <p:sp>
        <p:nvSpPr>
          <p:cNvPr id="36869" name="Title 4"/>
          <p:cNvSpPr>
            <a:spLocks noGrp="1"/>
          </p:cNvSpPr>
          <p:nvPr>
            <p:ph type="title"/>
          </p:nvPr>
        </p:nvSpPr>
        <p:spPr/>
        <p:txBody>
          <a:bodyPr/>
          <a:lstStyle/>
          <a:p>
            <a:endParaRPr lang="en-US" altLang="en-US" smtClean="0"/>
          </a:p>
        </p:txBody>
      </p:sp>
    </p:spTree>
    <p:extLst>
      <p:ext uri="{BB962C8B-B14F-4D97-AF65-F5344CB8AC3E}">
        <p14:creationId xmlns:p14="http://schemas.microsoft.com/office/powerpoint/2010/main" val="3792076768"/>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ctrTitle"/>
          </p:nvPr>
        </p:nvSpPr>
        <p:spPr>
          <a:xfrm>
            <a:off x="3962400" y="2819401"/>
            <a:ext cx="5943600" cy="1470025"/>
          </a:xfrm>
        </p:spPr>
        <p:txBody>
          <a:bodyPr/>
          <a:lstStyle/>
          <a:p>
            <a:r>
              <a:rPr lang="en-US" altLang="en-US" sz="4000" b="1"/>
              <a:t>Am I Unemployed?</a:t>
            </a:r>
            <a:r>
              <a:rPr lang="en-US" altLang="en-US" smtClean="0"/>
              <a:t/>
            </a:r>
            <a:br>
              <a:rPr lang="en-US" altLang="en-US" smtClean="0"/>
            </a:br>
            <a:endParaRPr lang="en-US" altLang="en-US" smtClean="0"/>
          </a:p>
        </p:txBody>
      </p:sp>
      <p:sp>
        <p:nvSpPr>
          <p:cNvPr id="4" name="Footer Placeholder 3"/>
          <p:cNvSpPr>
            <a:spLocks noGrp="1"/>
          </p:cNvSpPr>
          <p:nvPr>
            <p:ph type="ftr" sz="quarter" idx="11"/>
          </p:nvPr>
        </p:nvSpPr>
        <p:spPr/>
        <p:txBody>
          <a:bodyPr/>
          <a:lstStyle/>
          <a:p>
            <a:pPr>
              <a:defRPr/>
            </a:pPr>
            <a:endParaRPr lang="en-US" smtClean="0">
              <a:cs typeface="Arial" charset="0"/>
            </a:endParaRPr>
          </a:p>
          <a:p>
            <a:pPr>
              <a:defRPr/>
            </a:pPr>
            <a:endParaRPr lang="en-US" smtClean="0">
              <a:cs typeface="Arial" charset="0"/>
            </a:endParaRPr>
          </a:p>
          <a:p>
            <a:pPr>
              <a:defRPr/>
            </a:pPr>
            <a:endParaRPr lang="en-US" smtClean="0">
              <a:cs typeface="Arial" charset="0"/>
            </a:endParaRPr>
          </a:p>
        </p:txBody>
      </p:sp>
    </p:spTree>
    <p:extLst>
      <p:ext uri="{BB962C8B-B14F-4D97-AF65-F5344CB8AC3E}">
        <p14:creationId xmlns:p14="http://schemas.microsoft.com/office/powerpoint/2010/main" val="1067509333"/>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57400" y="762000"/>
            <a:ext cx="8229600" cy="1143000"/>
          </a:xfrm>
        </p:spPr>
        <p:txBody>
          <a:bodyPr rtlCol="0">
            <a:normAutofit fontScale="90000"/>
          </a:bodyPr>
          <a:lstStyle/>
          <a:p>
            <a:pPr>
              <a:defRPr/>
            </a:pPr>
            <a:r>
              <a:rPr lang="en-US" sz="5400" b="1" dirty="0">
                <a:solidFill>
                  <a:schemeClr val="accent1"/>
                </a:solidFill>
              </a:rPr>
              <a:t/>
            </a:r>
            <a:br>
              <a:rPr lang="en-US" sz="5400" b="1" dirty="0">
                <a:solidFill>
                  <a:schemeClr val="accent1"/>
                </a:solidFill>
              </a:rPr>
            </a:br>
            <a:r>
              <a:rPr lang="en-US" sz="5400" b="1" dirty="0">
                <a:solidFill>
                  <a:schemeClr val="accent1"/>
                </a:solidFill>
              </a:rPr>
              <a:t>Unemployment</a:t>
            </a:r>
            <a:endParaRPr lang="en-US" dirty="0"/>
          </a:p>
        </p:txBody>
      </p:sp>
      <p:sp>
        <p:nvSpPr>
          <p:cNvPr id="47107" name="Rectangle 3"/>
          <p:cNvSpPr>
            <a:spLocks noGrp="1" noChangeArrowheads="1"/>
          </p:cNvSpPr>
          <p:nvPr>
            <p:ph idx="1"/>
          </p:nvPr>
        </p:nvSpPr>
        <p:spPr/>
        <p:txBody>
          <a:bodyPr/>
          <a:lstStyle/>
          <a:p>
            <a:pPr>
              <a:lnSpc>
                <a:spcPct val="90000"/>
              </a:lnSpc>
              <a:buFontTx/>
              <a:buNone/>
            </a:pPr>
            <a:endParaRPr lang="en-US" altLang="en-US" sz="4000" b="1"/>
          </a:p>
          <a:p>
            <a:pPr>
              <a:lnSpc>
                <a:spcPct val="90000"/>
              </a:lnSpc>
              <a:buFontTx/>
              <a:buNone/>
            </a:pPr>
            <a:r>
              <a:rPr lang="en-US" altLang="en-US" sz="4000" b="1"/>
              <a:t>	1.  Structural</a:t>
            </a:r>
          </a:p>
          <a:p>
            <a:pPr>
              <a:lnSpc>
                <a:spcPct val="90000"/>
              </a:lnSpc>
              <a:buFontTx/>
              <a:buNone/>
            </a:pPr>
            <a:r>
              <a:rPr lang="en-US" altLang="en-US" sz="4000" b="1"/>
              <a:t>	2.  Cyclical</a:t>
            </a:r>
          </a:p>
          <a:p>
            <a:pPr>
              <a:lnSpc>
                <a:spcPct val="90000"/>
              </a:lnSpc>
              <a:buFontTx/>
              <a:buNone/>
            </a:pPr>
            <a:r>
              <a:rPr lang="en-US" altLang="en-US" sz="4000" b="1"/>
              <a:t>	3.  Frictional</a:t>
            </a:r>
          </a:p>
        </p:txBody>
      </p:sp>
      <p:sp>
        <p:nvSpPr>
          <p:cNvPr id="47108" name="Text Box 4"/>
          <p:cNvSpPr txBox="1">
            <a:spLocks noChangeArrowheads="1"/>
          </p:cNvSpPr>
          <p:nvPr/>
        </p:nvSpPr>
        <p:spPr bwMode="auto">
          <a:xfrm>
            <a:off x="6477000" y="685800"/>
            <a:ext cx="396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altLang="en-US" sz="4400" b="1">
              <a:solidFill>
                <a:schemeClr val="accent1"/>
              </a:solidFill>
              <a:latin typeface="Calibri" panose="020F0502020204030204" pitchFamily="34" charset="0"/>
            </a:endParaRPr>
          </a:p>
        </p:txBody>
      </p:sp>
    </p:spTree>
    <p:extLst>
      <p:ext uri="{BB962C8B-B14F-4D97-AF65-F5344CB8AC3E}">
        <p14:creationId xmlns:p14="http://schemas.microsoft.com/office/powerpoint/2010/main" val="1987838681"/>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smtClean="0"/>
              <a:t>Types of Unemployment</a:t>
            </a:r>
          </a:p>
        </p:txBody>
      </p:sp>
      <p:sp>
        <p:nvSpPr>
          <p:cNvPr id="48131" name="Content Placeholder 2"/>
          <p:cNvSpPr>
            <a:spLocks noGrp="1"/>
          </p:cNvSpPr>
          <p:nvPr>
            <p:ph idx="1"/>
          </p:nvPr>
        </p:nvSpPr>
        <p:spPr/>
        <p:txBody>
          <a:bodyPr>
            <a:normAutofit fontScale="85000" lnSpcReduction="10000"/>
          </a:bodyPr>
          <a:lstStyle/>
          <a:p>
            <a:pPr>
              <a:buFontTx/>
              <a:buNone/>
            </a:pPr>
            <a:r>
              <a:rPr lang="en-US" altLang="en-US" sz="2000" b="1"/>
              <a:t>Frictional Unemployment</a:t>
            </a:r>
          </a:p>
          <a:p>
            <a:r>
              <a:rPr lang="en-US" altLang="en-US" sz="2000"/>
              <a:t>Occurs when people change jobs, get laid off from their current jobs, take some time to find the right job after they finish their schooling, or take time off from working for a variety of other reasons</a:t>
            </a:r>
          </a:p>
          <a:p>
            <a:pPr>
              <a:buFontTx/>
              <a:buNone/>
            </a:pPr>
            <a:r>
              <a:rPr lang="en-US" altLang="en-US" sz="2000" b="1"/>
              <a:t>Structural Unemployment </a:t>
            </a:r>
          </a:p>
          <a:p>
            <a:r>
              <a:rPr lang="en-US" altLang="en-US" sz="2000"/>
              <a:t>Occurs when workers' skills do not match the jobs that are available.  Technological advances are one cause of structural unemployment</a:t>
            </a:r>
          </a:p>
          <a:p>
            <a:pPr>
              <a:buFontTx/>
              <a:buNone/>
            </a:pPr>
            <a:r>
              <a:rPr lang="en-US" altLang="en-US" sz="2000" b="1"/>
              <a:t>Seasonal Unemployment (DO NOT NEED TO KNOW for EOCT)</a:t>
            </a:r>
          </a:p>
          <a:p>
            <a:r>
              <a:rPr lang="en-US" altLang="en-US" sz="2000"/>
              <a:t>Occurs when industries slow or shut down for a season or make seasonal shifts in their production schedules</a:t>
            </a:r>
          </a:p>
          <a:p>
            <a:pPr>
              <a:buFontTx/>
              <a:buNone/>
            </a:pPr>
            <a:r>
              <a:rPr lang="en-US" altLang="en-US" sz="2000" b="1"/>
              <a:t>Cyclical Unemployment</a:t>
            </a:r>
          </a:p>
          <a:p>
            <a:r>
              <a:rPr lang="en-US" altLang="en-US" sz="2000"/>
              <a:t>Unemployment that rises during economic downturns and falls when the economy improves</a:t>
            </a:r>
          </a:p>
          <a:p>
            <a:endParaRPr lang="en-US" altLang="en-US" smtClean="0"/>
          </a:p>
        </p:txBody>
      </p:sp>
    </p:spTree>
    <p:extLst>
      <p:ext uri="{BB962C8B-B14F-4D97-AF65-F5344CB8AC3E}">
        <p14:creationId xmlns:p14="http://schemas.microsoft.com/office/powerpoint/2010/main" val="137013157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b="1" smtClean="0">
                <a:solidFill>
                  <a:schemeClr val="accent1"/>
                </a:solidFill>
              </a:rPr>
              <a:t>Structural Unemployment</a:t>
            </a:r>
          </a:p>
        </p:txBody>
      </p:sp>
      <p:sp>
        <p:nvSpPr>
          <p:cNvPr id="49155" name="Content Placeholder 5"/>
          <p:cNvSpPr>
            <a:spLocks noGrp="1"/>
          </p:cNvSpPr>
          <p:nvPr>
            <p:ph idx="1"/>
          </p:nvPr>
        </p:nvSpPr>
        <p:spPr/>
        <p:txBody>
          <a:bodyPr/>
          <a:lstStyle/>
          <a:p>
            <a:endParaRPr lang="en-US" altLang="en-US" smtClean="0"/>
          </a:p>
        </p:txBody>
      </p:sp>
      <p:pic>
        <p:nvPicPr>
          <p:cNvPr id="49156" name="Picture 5" descr="steel-mi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1981200"/>
            <a:ext cx="25908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7" descr="20_sweatsh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981200"/>
            <a:ext cx="299085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9" descr="kuka"/>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6800" y="3886200"/>
            <a:ext cx="1905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750641"/>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b="1" smtClean="0">
                <a:solidFill>
                  <a:schemeClr val="accent1"/>
                </a:solidFill>
              </a:rPr>
              <a:t>Cyclical Unemployment</a:t>
            </a:r>
          </a:p>
        </p:txBody>
      </p:sp>
      <p:pic>
        <p:nvPicPr>
          <p:cNvPr id="50179" name="Picture 4" descr="business-cycle-graph-better"/>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276600" y="1735138"/>
            <a:ext cx="5638800" cy="4254500"/>
          </a:xfrm>
        </p:spPr>
      </p:pic>
    </p:spTree>
    <p:extLst>
      <p:ext uri="{BB962C8B-B14F-4D97-AF65-F5344CB8AC3E}">
        <p14:creationId xmlns:p14="http://schemas.microsoft.com/office/powerpoint/2010/main" val="341761019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1539206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b="1" smtClean="0">
                <a:solidFill>
                  <a:schemeClr val="accent1"/>
                </a:solidFill>
              </a:rPr>
              <a:t>Frictional Unemployment</a:t>
            </a:r>
          </a:p>
        </p:txBody>
      </p:sp>
      <p:sp>
        <p:nvSpPr>
          <p:cNvPr id="51203" name="Content Placeholder 3"/>
          <p:cNvSpPr>
            <a:spLocks noGrp="1"/>
          </p:cNvSpPr>
          <p:nvPr>
            <p:ph idx="1"/>
          </p:nvPr>
        </p:nvSpPr>
        <p:spPr/>
        <p:txBody>
          <a:bodyPr/>
          <a:lstStyle/>
          <a:p>
            <a:endParaRPr lang="en-US" altLang="en-US" smtClean="0"/>
          </a:p>
        </p:txBody>
      </p:sp>
      <p:pic>
        <p:nvPicPr>
          <p:cNvPr id="51204" name="Picture 5" descr="i-quit-tshirt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22098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6048526"/>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smtClean="0"/>
              <a:t>What is “unemployed”?</a:t>
            </a:r>
          </a:p>
        </p:txBody>
      </p:sp>
      <p:sp>
        <p:nvSpPr>
          <p:cNvPr id="52227" name="Rectangle 3"/>
          <p:cNvSpPr>
            <a:spLocks noGrp="1" noChangeArrowheads="1"/>
          </p:cNvSpPr>
          <p:nvPr>
            <p:ph idx="1"/>
          </p:nvPr>
        </p:nvSpPr>
        <p:spPr/>
        <p:txBody>
          <a:bodyPr/>
          <a:lstStyle/>
          <a:p>
            <a:r>
              <a:rPr lang="en-US" altLang="en-US" smtClean="0"/>
              <a:t>People available for work who made a specific effort to find work in the past month and who during the most recent survey week, worked less than one hour for pay or profit.</a:t>
            </a:r>
          </a:p>
          <a:p>
            <a:r>
              <a:rPr lang="en-US" altLang="en-US" smtClean="0"/>
              <a:t>Also people who worked in a family business without pay for less than 15 hours a week.</a:t>
            </a:r>
          </a:p>
        </p:txBody>
      </p:sp>
    </p:spTree>
    <p:extLst>
      <p:ext uri="{BB962C8B-B14F-4D97-AF65-F5344CB8AC3E}">
        <p14:creationId xmlns:p14="http://schemas.microsoft.com/office/powerpoint/2010/main" val="2585954810"/>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smtClean="0"/>
              <a:t>How is unemployment measured?</a:t>
            </a:r>
          </a:p>
        </p:txBody>
      </p:sp>
      <p:sp>
        <p:nvSpPr>
          <p:cNvPr id="53251" name="Rectangle 3"/>
          <p:cNvSpPr>
            <a:spLocks noGrp="1" noChangeArrowheads="1"/>
          </p:cNvSpPr>
          <p:nvPr>
            <p:ph idx="1"/>
          </p:nvPr>
        </p:nvSpPr>
        <p:spPr/>
        <p:txBody>
          <a:bodyPr/>
          <a:lstStyle/>
          <a:p>
            <a:pPr>
              <a:lnSpc>
                <a:spcPct val="90000"/>
              </a:lnSpc>
            </a:pPr>
            <a:r>
              <a:rPr lang="en-US" altLang="en-US" sz="2800"/>
              <a:t>It’s an important indicator of the health of the economy.</a:t>
            </a:r>
          </a:p>
          <a:p>
            <a:pPr>
              <a:lnSpc>
                <a:spcPct val="90000"/>
              </a:lnSpc>
            </a:pPr>
            <a:r>
              <a:rPr lang="en-US" altLang="en-US" sz="2800"/>
              <a:t>Bureau of Labor statistics polls sample of population to determine how many are employed and unemployed.</a:t>
            </a:r>
          </a:p>
          <a:p>
            <a:pPr>
              <a:lnSpc>
                <a:spcPct val="90000"/>
              </a:lnSpc>
            </a:pPr>
            <a:r>
              <a:rPr lang="en-US" altLang="en-US" sz="2800"/>
              <a:t>Unemployment rate is the percentage of nation’s labor force that is unemployed.</a:t>
            </a:r>
          </a:p>
          <a:p>
            <a:pPr>
              <a:lnSpc>
                <a:spcPct val="90000"/>
              </a:lnSpc>
            </a:pPr>
            <a:r>
              <a:rPr lang="en-US" altLang="en-US" sz="2800"/>
              <a:t>It is only a national average – it’s doesn’t reflect regional trends.</a:t>
            </a:r>
          </a:p>
        </p:txBody>
      </p:sp>
    </p:spTree>
    <p:extLst>
      <p:ext uri="{BB962C8B-B14F-4D97-AF65-F5344CB8AC3E}">
        <p14:creationId xmlns:p14="http://schemas.microsoft.com/office/powerpoint/2010/main" val="2545754771"/>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smtClean="0"/>
              <a:t>Full Employment</a:t>
            </a:r>
          </a:p>
        </p:txBody>
      </p:sp>
      <p:sp>
        <p:nvSpPr>
          <p:cNvPr id="54275" name="Rectangle 3"/>
          <p:cNvSpPr>
            <a:spLocks noGrp="1" noChangeArrowheads="1"/>
          </p:cNvSpPr>
          <p:nvPr>
            <p:ph idx="1"/>
          </p:nvPr>
        </p:nvSpPr>
        <p:spPr/>
        <p:txBody>
          <a:bodyPr/>
          <a:lstStyle/>
          <a:p>
            <a:r>
              <a:rPr lang="en-US" altLang="en-US" smtClean="0"/>
              <a:t>The level of employment reached when there is no cyclical unemployment (no one out of work because of downturn in the economy – everyone who wants a job has one)</a:t>
            </a:r>
          </a:p>
          <a:p>
            <a:r>
              <a:rPr lang="en-US" altLang="en-US" smtClean="0"/>
              <a:t>4-6% unemployment is “normal”.</a:t>
            </a:r>
          </a:p>
        </p:txBody>
      </p:sp>
    </p:spTree>
    <p:extLst>
      <p:ext uri="{BB962C8B-B14F-4D97-AF65-F5344CB8AC3E}">
        <p14:creationId xmlns:p14="http://schemas.microsoft.com/office/powerpoint/2010/main" val="3813680064"/>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smtClean="0"/>
              <a:t>Limitations</a:t>
            </a:r>
          </a:p>
        </p:txBody>
      </p:sp>
      <p:sp>
        <p:nvSpPr>
          <p:cNvPr id="55299" name="Rectangle 3"/>
          <p:cNvSpPr>
            <a:spLocks noGrp="1" noChangeArrowheads="1"/>
          </p:cNvSpPr>
          <p:nvPr>
            <p:ph idx="1"/>
          </p:nvPr>
        </p:nvSpPr>
        <p:spPr/>
        <p:txBody>
          <a:bodyPr/>
          <a:lstStyle/>
          <a:p>
            <a:r>
              <a:rPr lang="en-US" altLang="en-US" smtClean="0"/>
              <a:t>Figures don’t count those who have become frustrated and stopped looking for work (have to have looked for work in the past 4 weeks)</a:t>
            </a:r>
          </a:p>
          <a:p>
            <a:r>
              <a:rPr lang="en-US" altLang="en-US" smtClean="0"/>
              <a:t>If you have a part time job you are considered employed even if you would rather have a full time job – took this one because it’s all you could find.</a:t>
            </a:r>
          </a:p>
        </p:txBody>
      </p:sp>
    </p:spTree>
    <p:extLst>
      <p:ext uri="{BB962C8B-B14F-4D97-AF65-F5344CB8AC3E}">
        <p14:creationId xmlns:p14="http://schemas.microsoft.com/office/powerpoint/2010/main" val="858228146"/>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7696200" y="2819400"/>
            <a:ext cx="2971800" cy="1143000"/>
          </a:xfrm>
        </p:spPr>
        <p:txBody>
          <a:bodyPr rtlCol="0">
            <a:normAutofit fontScale="90000"/>
          </a:bodyPr>
          <a:lstStyle/>
          <a:p>
            <a:pPr>
              <a:defRPr/>
            </a:pPr>
            <a:r>
              <a:rPr lang="en-US" sz="4000" b="1" dirty="0">
                <a:solidFill>
                  <a:schemeClr val="accent1"/>
                </a:solidFill>
              </a:rPr>
              <a:t>Inflation </a:t>
            </a:r>
            <a:br>
              <a:rPr lang="en-US" sz="4000" b="1" dirty="0">
                <a:solidFill>
                  <a:schemeClr val="accent1"/>
                </a:solidFill>
              </a:rPr>
            </a:br>
            <a:r>
              <a:rPr lang="en-US" sz="4000" b="1" dirty="0">
                <a:solidFill>
                  <a:schemeClr val="accent1"/>
                </a:solidFill>
              </a:rPr>
              <a:t>Calculator</a:t>
            </a:r>
          </a:p>
        </p:txBody>
      </p:sp>
      <p:pic>
        <p:nvPicPr>
          <p:cNvPr id="64515" name="Picture 3"/>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l="33333" t="16464" r="34146" b="15430"/>
          <a:stretch>
            <a:fillRect/>
          </a:stretch>
        </p:blipFill>
        <p:spPr>
          <a:xfrm>
            <a:off x="1524000" y="0"/>
            <a:ext cx="5486400" cy="6858000"/>
          </a:xfrm>
        </p:spPr>
      </p:pic>
      <p:sp>
        <p:nvSpPr>
          <p:cNvPr id="64516" name="Text Box 4"/>
          <p:cNvSpPr txBox="1">
            <a:spLocks noChangeArrowheads="1"/>
          </p:cNvSpPr>
          <p:nvPr/>
        </p:nvSpPr>
        <p:spPr bwMode="auto">
          <a:xfrm>
            <a:off x="7772400" y="4724401"/>
            <a:ext cx="2209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latin typeface="Calibri" panose="020F0502020204030204" pitchFamily="34" charset="0"/>
              </a:rPr>
              <a:t>www.bls.gov</a:t>
            </a:r>
          </a:p>
        </p:txBody>
      </p:sp>
    </p:spTree>
    <p:extLst>
      <p:ext uri="{BB962C8B-B14F-4D97-AF65-F5344CB8AC3E}">
        <p14:creationId xmlns:p14="http://schemas.microsoft.com/office/powerpoint/2010/main" val="1886073804"/>
      </p:ext>
    </p:extLst>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endParaRPr lang="en-US" smtClean="0">
              <a:cs typeface="Arial" charset="0"/>
            </a:endParaRPr>
          </a:p>
          <a:p>
            <a:pPr>
              <a:defRPr/>
            </a:pPr>
            <a:endParaRPr lang="en-US" smtClean="0">
              <a:cs typeface="Arial" charset="0"/>
            </a:endParaRPr>
          </a:p>
        </p:txBody>
      </p:sp>
      <p:pic>
        <p:nvPicPr>
          <p:cNvPr id="65539" name="Picture 2"/>
          <p:cNvPicPr>
            <a:picLocks noChangeAspect="1" noChangeArrowheads="1"/>
          </p:cNvPicPr>
          <p:nvPr/>
        </p:nvPicPr>
        <p:blipFill>
          <a:blip r:embed="rId3">
            <a:extLst>
              <a:ext uri="{28A0092B-C50C-407E-A947-70E740481C1C}">
                <a14:useLocalDpi xmlns:a14="http://schemas.microsoft.com/office/drawing/2010/main" val="0"/>
              </a:ext>
            </a:extLst>
          </a:blip>
          <a:srcRect l="14960" t="9798" r="10091" b="14113"/>
          <a:stretch>
            <a:fillRect/>
          </a:stretch>
        </p:blipFill>
        <p:spPr bwMode="auto">
          <a:xfrm>
            <a:off x="3048000" y="1314450"/>
            <a:ext cx="67818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 Box 4"/>
          <p:cNvSpPr txBox="1">
            <a:spLocks noChangeArrowheads="1"/>
          </p:cNvSpPr>
          <p:nvPr/>
        </p:nvSpPr>
        <p:spPr bwMode="auto">
          <a:xfrm>
            <a:off x="6248400" y="533400"/>
            <a:ext cx="381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400" b="1">
                <a:solidFill>
                  <a:schemeClr val="accent1"/>
                </a:solidFill>
                <a:latin typeface="Calibri" panose="020F0502020204030204" pitchFamily="34" charset="0"/>
              </a:rPr>
              <a:t>Debt v. Deficit</a:t>
            </a:r>
          </a:p>
        </p:txBody>
      </p:sp>
    </p:spTree>
    <p:extLst>
      <p:ext uri="{BB962C8B-B14F-4D97-AF65-F5344CB8AC3E}">
        <p14:creationId xmlns:p14="http://schemas.microsoft.com/office/powerpoint/2010/main" val="1068287936"/>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4294967295"/>
          </p:nvPr>
        </p:nvSpPr>
        <p:spPr>
          <a:xfrm>
            <a:off x="2819400" y="1447800"/>
            <a:ext cx="7848600" cy="4267200"/>
          </a:xfrm>
        </p:spPr>
        <p:txBody>
          <a:bodyPr/>
          <a:lstStyle/>
          <a:p>
            <a:pPr>
              <a:lnSpc>
                <a:spcPct val="90000"/>
              </a:lnSpc>
            </a:pPr>
            <a:r>
              <a:rPr lang="en-US" altLang="en-US" sz="3600"/>
              <a:t>What is the national debt?</a:t>
            </a:r>
          </a:p>
          <a:p>
            <a:pPr>
              <a:lnSpc>
                <a:spcPct val="90000"/>
              </a:lnSpc>
            </a:pPr>
            <a:r>
              <a:rPr lang="en-US" altLang="en-US" sz="3600"/>
              <a:t>What caused the national debt?</a:t>
            </a:r>
          </a:p>
          <a:p>
            <a:pPr>
              <a:lnSpc>
                <a:spcPct val="90000"/>
              </a:lnSpc>
            </a:pPr>
            <a:r>
              <a:rPr lang="en-US" altLang="en-US" sz="3600"/>
              <a:t>Where does the government get the money when it wants to spend more than it takes in?</a:t>
            </a:r>
          </a:p>
          <a:p>
            <a:pPr>
              <a:lnSpc>
                <a:spcPct val="90000"/>
              </a:lnSpc>
            </a:pPr>
            <a:r>
              <a:rPr lang="en-US" altLang="en-US" sz="3600"/>
              <a:t>What is a budget deficit?</a:t>
            </a:r>
          </a:p>
          <a:p>
            <a:pPr>
              <a:lnSpc>
                <a:spcPct val="90000"/>
              </a:lnSpc>
            </a:pPr>
            <a:r>
              <a:rPr lang="en-US" altLang="en-US" sz="3600"/>
              <a:t>What is a budget surplus?</a:t>
            </a:r>
          </a:p>
          <a:p>
            <a:pPr>
              <a:lnSpc>
                <a:spcPct val="90000"/>
              </a:lnSpc>
              <a:buFontTx/>
              <a:buNone/>
            </a:pPr>
            <a:endParaRPr lang="en-US" altLang="en-US" smtClean="0"/>
          </a:p>
        </p:txBody>
      </p:sp>
      <p:sp>
        <p:nvSpPr>
          <p:cNvPr id="66563" name="Text Box 3"/>
          <p:cNvSpPr txBox="1">
            <a:spLocks noChangeArrowheads="1"/>
          </p:cNvSpPr>
          <p:nvPr/>
        </p:nvSpPr>
        <p:spPr bwMode="auto">
          <a:xfrm>
            <a:off x="2286000" y="457200"/>
            <a:ext cx="8610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400" b="1">
                <a:solidFill>
                  <a:schemeClr val="accent1"/>
                </a:solidFill>
                <a:latin typeface="Calibri" panose="020F0502020204030204" pitchFamily="34" charset="0"/>
              </a:rPr>
              <a:t>Questions for You</a:t>
            </a:r>
          </a:p>
        </p:txBody>
      </p:sp>
    </p:spTree>
    <p:extLst>
      <p:ext uri="{BB962C8B-B14F-4D97-AF65-F5344CB8AC3E}">
        <p14:creationId xmlns:p14="http://schemas.microsoft.com/office/powerpoint/2010/main" val="30092927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fade">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0115">
                                            <p:txEl>
                                              <p:pRg st="1" end="1"/>
                                            </p:txEl>
                                          </p:spTgt>
                                        </p:tgtEl>
                                        <p:attrNameLst>
                                          <p:attrName>style.visibility</p:attrName>
                                        </p:attrNameLst>
                                      </p:cBhvr>
                                      <p:to>
                                        <p:strVal val="visible"/>
                                      </p:to>
                                    </p:set>
                                    <p:animEffect transition="in" filter="fade">
                                      <p:cBhvr>
                                        <p:cTn id="12" dur="500"/>
                                        <p:tgtEl>
                                          <p:spTgt spid="901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0115">
                                            <p:txEl>
                                              <p:pRg st="2" end="2"/>
                                            </p:txEl>
                                          </p:spTgt>
                                        </p:tgtEl>
                                        <p:attrNameLst>
                                          <p:attrName>style.visibility</p:attrName>
                                        </p:attrNameLst>
                                      </p:cBhvr>
                                      <p:to>
                                        <p:strVal val="visible"/>
                                      </p:to>
                                    </p:set>
                                    <p:animEffect transition="in" filter="fade">
                                      <p:cBhvr>
                                        <p:cTn id="17" dur="500"/>
                                        <p:tgtEl>
                                          <p:spTgt spid="901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90115">
                                            <p:txEl>
                                              <p:pRg st="3" end="3"/>
                                            </p:txEl>
                                          </p:spTgt>
                                        </p:tgtEl>
                                        <p:attrNameLst>
                                          <p:attrName>style.visibility</p:attrName>
                                        </p:attrNameLst>
                                      </p:cBhvr>
                                      <p:to>
                                        <p:strVal val="visible"/>
                                      </p:to>
                                    </p:set>
                                    <p:animEffect transition="in" filter="fade">
                                      <p:cBhvr>
                                        <p:cTn id="22" dur="500"/>
                                        <p:tgtEl>
                                          <p:spTgt spid="901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90115">
                                            <p:txEl>
                                              <p:pRg st="4" end="4"/>
                                            </p:txEl>
                                          </p:spTgt>
                                        </p:tgtEl>
                                        <p:attrNameLst>
                                          <p:attrName>style.visibility</p:attrName>
                                        </p:attrNameLst>
                                      </p:cBhvr>
                                      <p:to>
                                        <p:strVal val="visible"/>
                                      </p:to>
                                    </p:set>
                                    <p:animEffect transition="in" filter="fade">
                                      <p:cBhvr>
                                        <p:cTn id="27" dur="500"/>
                                        <p:tgtEl>
                                          <p:spTgt spid="901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Budget Deficits and the National Debt</a:t>
            </a:r>
            <a:endParaRPr lang="en-US" dirty="0">
              <a:solidFill>
                <a:schemeClr val="accent1">
                  <a:tint val="83000"/>
                  <a:satMod val="150000"/>
                </a:schemeClr>
              </a:solidFill>
            </a:endParaRPr>
          </a:p>
        </p:txBody>
      </p:sp>
      <p:sp>
        <p:nvSpPr>
          <p:cNvPr id="67587" name="Content Placeholder 2"/>
          <p:cNvSpPr>
            <a:spLocks noGrp="1"/>
          </p:cNvSpPr>
          <p:nvPr>
            <p:ph idx="1"/>
          </p:nvPr>
        </p:nvSpPr>
        <p:spPr>
          <a:xfrm>
            <a:off x="1981200" y="1882775"/>
            <a:ext cx="8229600" cy="4572000"/>
          </a:xfrm>
        </p:spPr>
        <p:txBody>
          <a:bodyPr/>
          <a:lstStyle/>
          <a:p>
            <a:pPr marL="447675" indent="-382588">
              <a:buFont typeface="Wingdings 2" panose="05020102010507070707" pitchFamily="18" charset="2"/>
              <a:buChar char=""/>
            </a:pPr>
            <a:r>
              <a:rPr lang="en-US" altLang="en-US" b="1" smtClean="0"/>
              <a:t>Balanced Budget- </a:t>
            </a:r>
            <a:r>
              <a:rPr lang="en-US" altLang="en-US" smtClean="0"/>
              <a:t>a budget in which revenues are equal to spending</a:t>
            </a:r>
            <a:endParaRPr lang="en-US" altLang="en-US" b="1" smtClean="0"/>
          </a:p>
          <a:p>
            <a:pPr marL="447675" indent="-382588">
              <a:buFont typeface="Wingdings 2" panose="05020102010507070707" pitchFamily="18" charset="2"/>
              <a:buChar char=""/>
            </a:pPr>
            <a:r>
              <a:rPr lang="en-US" altLang="en-US" smtClean="0"/>
              <a:t>The federal budget is almost never balanced</a:t>
            </a:r>
          </a:p>
          <a:p>
            <a:pPr marL="447675" indent="-382588">
              <a:buFont typeface="Wingdings 2" panose="05020102010507070707" pitchFamily="18" charset="2"/>
              <a:buChar char=""/>
            </a:pPr>
            <a:r>
              <a:rPr lang="en-US" altLang="en-US" b="1" smtClean="0"/>
              <a:t>Budget Surplus- </a:t>
            </a:r>
            <a:r>
              <a:rPr lang="en-US" altLang="en-US" smtClean="0"/>
              <a:t>a situation in which the government takes in more than it spends</a:t>
            </a:r>
          </a:p>
          <a:p>
            <a:pPr marL="447675" indent="-382588">
              <a:buFont typeface="Wingdings 2" panose="05020102010507070707" pitchFamily="18" charset="2"/>
              <a:buChar char=""/>
            </a:pPr>
            <a:r>
              <a:rPr lang="en-US" altLang="en-US" b="1" smtClean="0"/>
              <a:t>Budget Deficit- </a:t>
            </a:r>
            <a:r>
              <a:rPr lang="en-US" altLang="en-US" smtClean="0"/>
              <a:t> a situation in which the government spends more than it takes in</a:t>
            </a:r>
            <a:endParaRPr lang="en-US" altLang="en-US" b="1" smtClean="0"/>
          </a:p>
        </p:txBody>
      </p:sp>
    </p:spTree>
    <p:extLst>
      <p:ext uri="{BB962C8B-B14F-4D97-AF65-F5344CB8AC3E}">
        <p14:creationId xmlns:p14="http://schemas.microsoft.com/office/powerpoint/2010/main" val="418504752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The National Debt</a:t>
            </a:r>
            <a:endParaRPr lang="en-US" dirty="0">
              <a:solidFill>
                <a:schemeClr val="accent1">
                  <a:tint val="83000"/>
                  <a:satMod val="150000"/>
                </a:schemeClr>
              </a:solidFill>
            </a:endParaRPr>
          </a:p>
        </p:txBody>
      </p:sp>
      <p:sp>
        <p:nvSpPr>
          <p:cNvPr id="68611" name="Content Placeholder 2"/>
          <p:cNvSpPr>
            <a:spLocks noGrp="1"/>
          </p:cNvSpPr>
          <p:nvPr>
            <p:ph idx="1"/>
          </p:nvPr>
        </p:nvSpPr>
        <p:spPr>
          <a:xfrm>
            <a:off x="1981200" y="1882775"/>
            <a:ext cx="8229600" cy="4572000"/>
          </a:xfrm>
        </p:spPr>
        <p:txBody>
          <a:bodyPr/>
          <a:lstStyle/>
          <a:p>
            <a:r>
              <a:rPr lang="en-US" altLang="en-US" sz="3600" b="1"/>
              <a:t>National Debt- </a:t>
            </a:r>
            <a:r>
              <a:rPr lang="en-US" altLang="en-US" sz="3600"/>
              <a:t>the total amount of money the federal government owes to bondholders</a:t>
            </a:r>
          </a:p>
          <a:p>
            <a:pPr lvl="1"/>
            <a:r>
              <a:rPr lang="en-US" altLang="en-US" sz="3600"/>
              <a:t>The U.S. government is viewed as stable and trustworthy and can borrow money at a low interest rate</a:t>
            </a:r>
          </a:p>
        </p:txBody>
      </p:sp>
    </p:spTree>
    <p:extLst>
      <p:ext uri="{BB962C8B-B14F-4D97-AF65-F5344CB8AC3E}">
        <p14:creationId xmlns:p14="http://schemas.microsoft.com/office/powerpoint/2010/main" val="1301437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0904378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The difference between </a:t>
            </a:r>
            <a:r>
              <a:rPr lang="en-US" b="1" dirty="0" smtClean="0">
                <a:solidFill>
                  <a:schemeClr val="accent1">
                    <a:tint val="83000"/>
                    <a:satMod val="150000"/>
                  </a:schemeClr>
                </a:solidFill>
              </a:rPr>
              <a:t>DEFICITS and DEBT</a:t>
            </a:r>
            <a:endParaRPr lang="en-US" dirty="0">
              <a:solidFill>
                <a:schemeClr val="accent1">
                  <a:tint val="83000"/>
                  <a:satMod val="150000"/>
                </a:schemeClr>
              </a:solidFill>
            </a:endParaRPr>
          </a:p>
        </p:txBody>
      </p:sp>
      <p:sp>
        <p:nvSpPr>
          <p:cNvPr id="69635" name="Content Placeholder 2"/>
          <p:cNvSpPr>
            <a:spLocks noGrp="1"/>
          </p:cNvSpPr>
          <p:nvPr>
            <p:ph idx="1"/>
          </p:nvPr>
        </p:nvSpPr>
        <p:spPr>
          <a:xfrm>
            <a:off x="1981200" y="1882775"/>
            <a:ext cx="8229600" cy="4572000"/>
          </a:xfrm>
        </p:spPr>
        <p:txBody>
          <a:bodyPr/>
          <a:lstStyle/>
          <a:p>
            <a:r>
              <a:rPr lang="en-US" altLang="en-US" sz="3600" b="1"/>
              <a:t>Deficit- </a:t>
            </a:r>
            <a:r>
              <a:rPr lang="en-US" altLang="en-US" sz="3600"/>
              <a:t>the amount of money the government borrows for </a:t>
            </a:r>
            <a:r>
              <a:rPr lang="en-US" altLang="en-US" sz="3600" b="1"/>
              <a:t>one budget year</a:t>
            </a:r>
          </a:p>
          <a:p>
            <a:r>
              <a:rPr lang="en-US" altLang="en-US" sz="3600" b="1"/>
              <a:t>Debt- </a:t>
            </a:r>
            <a:r>
              <a:rPr lang="en-US" altLang="en-US" sz="3600"/>
              <a:t>the sum of all government borrow up to that time that has not been repaid</a:t>
            </a:r>
            <a:endParaRPr lang="en-US" altLang="en-US" sz="3600" b="1"/>
          </a:p>
        </p:txBody>
      </p:sp>
    </p:spTree>
    <p:extLst>
      <p:ext uri="{BB962C8B-B14F-4D97-AF65-F5344CB8AC3E}">
        <p14:creationId xmlns:p14="http://schemas.microsoft.com/office/powerpoint/2010/main" val="417055721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5" descr="us-debt-clock"/>
          <p:cNvPicPr>
            <a:picLocks noChangeAspect="1" noChangeArrowheads="1"/>
          </p:cNvPicPr>
          <p:nvPr/>
        </p:nvPicPr>
        <p:blipFill>
          <a:blip r:embed="rId2">
            <a:extLst>
              <a:ext uri="{28A0092B-C50C-407E-A947-70E740481C1C}">
                <a14:useLocalDpi xmlns:a14="http://schemas.microsoft.com/office/drawing/2010/main" val="0"/>
              </a:ext>
            </a:extLst>
          </a:blip>
          <a:srcRect b="30534"/>
          <a:stretch>
            <a:fillRect/>
          </a:stretch>
        </p:blipFill>
        <p:spPr bwMode="auto">
          <a:xfrm>
            <a:off x="1524000" y="-76200"/>
            <a:ext cx="912495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2" name="Text Box 6"/>
          <p:cNvSpPr txBox="1">
            <a:spLocks noChangeArrowheads="1"/>
          </p:cNvSpPr>
          <p:nvPr/>
        </p:nvSpPr>
        <p:spPr bwMode="auto">
          <a:xfrm>
            <a:off x="1752600" y="2057401"/>
            <a:ext cx="8686800"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7300" b="1" u="sng">
                <a:solidFill>
                  <a:srgbClr val="FF0000"/>
                </a:solidFill>
                <a:latin typeface="Calibri" panose="020F0502020204030204" pitchFamily="34" charset="0"/>
              </a:rPr>
              <a:t>www.usdebtclock.org</a:t>
            </a:r>
          </a:p>
        </p:txBody>
      </p:sp>
    </p:spTree>
    <p:extLst>
      <p:ext uri="{BB962C8B-B14F-4D97-AF65-F5344CB8AC3E}">
        <p14:creationId xmlns:p14="http://schemas.microsoft.com/office/powerpoint/2010/main" val="2322669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1142">
                                            <p:txEl>
                                              <p:pRg st="0" end="0"/>
                                            </p:txEl>
                                          </p:spTgt>
                                        </p:tgtEl>
                                        <p:attrNameLst>
                                          <p:attrName>style.visibility</p:attrName>
                                        </p:attrNameLst>
                                      </p:cBhvr>
                                      <p:to>
                                        <p:strVal val="visible"/>
                                      </p:to>
                                    </p:set>
                                    <p:animEffect transition="in" filter="fade">
                                      <p:cBhvr>
                                        <p:cTn id="7" dur="500"/>
                                        <p:tgtEl>
                                          <p:spTgt spid="911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sz="2400" b="1" dirty="0"/>
              <a:t/>
            </a:r>
            <a:br>
              <a:rPr lang="en-US" sz="2400" b="1" dirty="0"/>
            </a:br>
            <a:r>
              <a:rPr lang="en-US" sz="2800" b="1" dirty="0"/>
              <a:t>SSEMA3 The student will explain how the government uses fiscal policy to promote price stability, full employment, and economic growth. </a:t>
            </a:r>
            <a:endParaRPr lang="en-US" sz="2800" dirty="0"/>
          </a:p>
        </p:txBody>
      </p:sp>
      <p:sp>
        <p:nvSpPr>
          <p:cNvPr id="71683" name="Content Placeholder 2"/>
          <p:cNvSpPr>
            <a:spLocks noGrp="1"/>
          </p:cNvSpPr>
          <p:nvPr>
            <p:ph idx="1"/>
          </p:nvPr>
        </p:nvSpPr>
        <p:spPr/>
        <p:txBody>
          <a:bodyPr/>
          <a:lstStyle/>
          <a:p>
            <a:pPr>
              <a:buFont typeface="Arial" panose="020B0604020202020204" pitchFamily="34" charset="0"/>
              <a:buNone/>
            </a:pPr>
            <a:r>
              <a:rPr lang="en-US" altLang="en-US" sz="4000"/>
              <a:t>a. Define fiscal policy. </a:t>
            </a:r>
          </a:p>
          <a:p>
            <a:pPr>
              <a:buFont typeface="Arial" panose="020B0604020202020204" pitchFamily="34" charset="0"/>
              <a:buNone/>
            </a:pPr>
            <a:r>
              <a:rPr lang="en-US" altLang="en-US" sz="4000"/>
              <a:t>b. Explain the government’s taxing and spending decisions. </a:t>
            </a:r>
          </a:p>
          <a:p>
            <a:endParaRPr lang="en-US" altLang="en-US" smtClean="0"/>
          </a:p>
        </p:txBody>
      </p:sp>
    </p:spTree>
    <p:extLst>
      <p:ext uri="{BB962C8B-B14F-4D97-AF65-F5344CB8AC3E}">
        <p14:creationId xmlns:p14="http://schemas.microsoft.com/office/powerpoint/2010/main" val="212405855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4648200" y="381000"/>
            <a:ext cx="6019800" cy="1143000"/>
          </a:xfrm>
        </p:spPr>
        <p:txBody>
          <a:bodyPr/>
          <a:lstStyle/>
          <a:p>
            <a:r>
              <a:rPr lang="en-US" altLang="en-US" b="1" smtClean="0">
                <a:solidFill>
                  <a:schemeClr val="accent1"/>
                </a:solidFill>
              </a:rPr>
              <a:t>Fiscal Policy</a:t>
            </a:r>
          </a:p>
        </p:txBody>
      </p:sp>
      <p:pic>
        <p:nvPicPr>
          <p:cNvPr id="72707" name="Picture 5" descr="600px-seal_of_the_president_of_the_unites_states_of_america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2590800"/>
            <a:ext cx="2819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7" descr="us%20capitol%20buil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1" y="1600200"/>
            <a:ext cx="3184525" cy="477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6572850"/>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3"/>
          <p:cNvSpPr>
            <a:spLocks noGrp="1"/>
          </p:cNvSpPr>
          <p:nvPr>
            <p:ph type="title"/>
          </p:nvPr>
        </p:nvSpPr>
        <p:spPr/>
        <p:txBody>
          <a:bodyPr/>
          <a:lstStyle/>
          <a:p>
            <a:r>
              <a:rPr lang="en-US" altLang="en-US" smtClean="0"/>
              <a:t>Fiscal Policy</a:t>
            </a:r>
          </a:p>
        </p:txBody>
      </p:sp>
      <p:sp>
        <p:nvSpPr>
          <p:cNvPr id="73731" name="Rectangle 3"/>
          <p:cNvSpPr>
            <a:spLocks noGrp="1" noChangeArrowheads="1"/>
          </p:cNvSpPr>
          <p:nvPr>
            <p:ph idx="1"/>
          </p:nvPr>
        </p:nvSpPr>
        <p:spPr/>
        <p:txBody>
          <a:bodyPr/>
          <a:lstStyle/>
          <a:p>
            <a:pPr algn="ctr">
              <a:buFontTx/>
              <a:buNone/>
            </a:pPr>
            <a:r>
              <a:rPr lang="en-US" altLang="en-US" sz="4000" b="1"/>
              <a:t>Actions taken by the Federal Government to influence the economy (business cycles).</a:t>
            </a:r>
          </a:p>
        </p:txBody>
      </p:sp>
    </p:spTree>
    <p:extLst>
      <p:ext uri="{BB962C8B-B14F-4D97-AF65-F5344CB8AC3E}">
        <p14:creationId xmlns:p14="http://schemas.microsoft.com/office/powerpoint/2010/main" val="2773355923"/>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a:xfrm>
            <a:off x="4648200" y="381000"/>
            <a:ext cx="6019800" cy="1143000"/>
          </a:xfrm>
        </p:spPr>
        <p:txBody>
          <a:bodyPr/>
          <a:lstStyle/>
          <a:p>
            <a:r>
              <a:rPr lang="en-US" altLang="en-US" b="1" smtClean="0">
                <a:solidFill>
                  <a:schemeClr val="accent1"/>
                </a:solidFill>
              </a:rPr>
              <a:t>How do they do it?</a:t>
            </a:r>
          </a:p>
        </p:txBody>
      </p:sp>
      <p:sp>
        <p:nvSpPr>
          <p:cNvPr id="74755" name="Rectangle 3"/>
          <p:cNvSpPr>
            <a:spLocks noGrp="1" noChangeArrowheads="1"/>
          </p:cNvSpPr>
          <p:nvPr>
            <p:ph type="body" idx="4294967295"/>
          </p:nvPr>
        </p:nvSpPr>
        <p:spPr>
          <a:xfrm>
            <a:off x="4876800" y="2286000"/>
            <a:ext cx="5791200" cy="3886200"/>
          </a:xfrm>
        </p:spPr>
        <p:txBody>
          <a:bodyPr/>
          <a:lstStyle/>
          <a:p>
            <a:pPr>
              <a:buFontTx/>
              <a:buNone/>
            </a:pPr>
            <a:r>
              <a:rPr lang="en-US" altLang="en-US" sz="4000" b="1"/>
              <a:t>Taxation (revenue)</a:t>
            </a:r>
          </a:p>
          <a:p>
            <a:pPr>
              <a:buFontTx/>
              <a:buNone/>
            </a:pPr>
            <a:endParaRPr lang="en-US" altLang="en-US" sz="4000" b="1"/>
          </a:p>
          <a:p>
            <a:pPr>
              <a:buFontTx/>
              <a:buNone/>
            </a:pPr>
            <a:r>
              <a:rPr lang="en-US" altLang="en-US" sz="4000" b="1"/>
              <a:t>Spending (expenditures)</a:t>
            </a:r>
          </a:p>
          <a:p>
            <a:pPr>
              <a:buFontTx/>
              <a:buNone/>
            </a:pPr>
            <a:endParaRPr lang="en-US" altLang="en-US" sz="4000" b="1"/>
          </a:p>
          <a:p>
            <a:pPr>
              <a:buFontTx/>
              <a:buNone/>
            </a:pPr>
            <a:r>
              <a:rPr lang="en-US" altLang="en-US" sz="4000" b="1"/>
              <a:t>     -transfer payments-</a:t>
            </a:r>
          </a:p>
        </p:txBody>
      </p:sp>
    </p:spTree>
    <p:extLst>
      <p:ext uri="{BB962C8B-B14F-4D97-AF65-F5344CB8AC3E}">
        <p14:creationId xmlns:p14="http://schemas.microsoft.com/office/powerpoint/2010/main" val="1214140402"/>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4648200" y="381000"/>
            <a:ext cx="6019800" cy="1143000"/>
          </a:xfrm>
        </p:spPr>
        <p:txBody>
          <a:bodyPr/>
          <a:lstStyle/>
          <a:p>
            <a:r>
              <a:rPr lang="en-US" altLang="en-US" b="1" smtClean="0">
                <a:solidFill>
                  <a:schemeClr val="accent1"/>
                </a:solidFill>
              </a:rPr>
              <a:t>How/When/Why</a:t>
            </a:r>
          </a:p>
        </p:txBody>
      </p:sp>
      <p:sp>
        <p:nvSpPr>
          <p:cNvPr id="75779" name="Rectangle 3"/>
          <p:cNvSpPr>
            <a:spLocks noGrp="1" noChangeArrowheads="1"/>
          </p:cNvSpPr>
          <p:nvPr>
            <p:ph type="body" idx="4294967295"/>
          </p:nvPr>
        </p:nvSpPr>
        <p:spPr>
          <a:xfrm>
            <a:off x="1524000" y="1935164"/>
            <a:ext cx="8229600" cy="4389437"/>
          </a:xfrm>
        </p:spPr>
        <p:txBody>
          <a:bodyPr/>
          <a:lstStyle/>
          <a:p>
            <a:pPr>
              <a:buFontTx/>
              <a:buNone/>
            </a:pPr>
            <a:r>
              <a:rPr lang="en-US" altLang="en-US" b="1" smtClean="0"/>
              <a:t>If the economy needs a “boost” the Federal Government might:</a:t>
            </a:r>
          </a:p>
          <a:p>
            <a:pPr>
              <a:buFontTx/>
              <a:buNone/>
            </a:pPr>
            <a:endParaRPr lang="en-US" altLang="en-US" sz="2000" b="1"/>
          </a:p>
          <a:p>
            <a:pPr algn="ctr">
              <a:buFontTx/>
              <a:buNone/>
            </a:pPr>
            <a:r>
              <a:rPr lang="en-US" altLang="en-US" smtClean="0"/>
              <a:t>_______________ taxes.</a:t>
            </a:r>
          </a:p>
          <a:p>
            <a:pPr>
              <a:buFontTx/>
              <a:buNone/>
            </a:pPr>
            <a:endParaRPr lang="en-US" altLang="en-US" smtClean="0"/>
          </a:p>
          <a:p>
            <a:pPr>
              <a:buFontTx/>
              <a:buNone/>
            </a:pPr>
            <a:endParaRPr lang="en-US" altLang="en-US" smtClean="0"/>
          </a:p>
          <a:p>
            <a:pPr algn="ctr">
              <a:buFontTx/>
              <a:buNone/>
            </a:pPr>
            <a:r>
              <a:rPr lang="en-US" altLang="en-US" smtClean="0"/>
              <a:t>_______________ spending.</a:t>
            </a:r>
          </a:p>
        </p:txBody>
      </p:sp>
    </p:spTree>
    <p:extLst>
      <p:ext uri="{BB962C8B-B14F-4D97-AF65-F5344CB8AC3E}">
        <p14:creationId xmlns:p14="http://schemas.microsoft.com/office/powerpoint/2010/main" val="1106356818"/>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4648200" y="381000"/>
            <a:ext cx="6019800" cy="1143000"/>
          </a:xfrm>
        </p:spPr>
        <p:txBody>
          <a:bodyPr/>
          <a:lstStyle/>
          <a:p>
            <a:r>
              <a:rPr lang="en-US" altLang="en-US" b="1" smtClean="0">
                <a:solidFill>
                  <a:schemeClr val="accent1"/>
                </a:solidFill>
              </a:rPr>
              <a:t>How/When/Why</a:t>
            </a:r>
          </a:p>
        </p:txBody>
      </p:sp>
      <p:sp>
        <p:nvSpPr>
          <p:cNvPr id="76803" name="Rectangle 3"/>
          <p:cNvSpPr>
            <a:spLocks noGrp="1" noChangeArrowheads="1"/>
          </p:cNvSpPr>
          <p:nvPr>
            <p:ph type="body" idx="4294967295"/>
          </p:nvPr>
        </p:nvSpPr>
        <p:spPr>
          <a:xfrm>
            <a:off x="2438400" y="1981200"/>
            <a:ext cx="8229600" cy="3886200"/>
          </a:xfrm>
        </p:spPr>
        <p:txBody>
          <a:bodyPr/>
          <a:lstStyle/>
          <a:p>
            <a:pPr>
              <a:buFontTx/>
              <a:buNone/>
            </a:pPr>
            <a:r>
              <a:rPr lang="en-US" altLang="en-US" b="1" smtClean="0"/>
              <a:t>If the economy needs to be “cooled off” the Federal Government might:</a:t>
            </a:r>
          </a:p>
          <a:p>
            <a:pPr>
              <a:buFontTx/>
              <a:buNone/>
            </a:pPr>
            <a:endParaRPr lang="en-US" altLang="en-US" sz="2000" b="1"/>
          </a:p>
          <a:p>
            <a:pPr algn="ctr">
              <a:buFontTx/>
              <a:buNone/>
            </a:pPr>
            <a:r>
              <a:rPr lang="en-US" altLang="en-US" smtClean="0"/>
              <a:t>_______________ taxes.</a:t>
            </a:r>
          </a:p>
          <a:p>
            <a:pPr>
              <a:buFontTx/>
              <a:buNone/>
            </a:pPr>
            <a:endParaRPr lang="en-US" altLang="en-US" smtClean="0"/>
          </a:p>
          <a:p>
            <a:pPr>
              <a:buFontTx/>
              <a:buNone/>
            </a:pPr>
            <a:endParaRPr lang="en-US" altLang="en-US" smtClean="0"/>
          </a:p>
          <a:p>
            <a:pPr algn="ctr">
              <a:buFontTx/>
              <a:buNone/>
            </a:pPr>
            <a:r>
              <a:rPr lang="en-US" altLang="en-US" smtClean="0"/>
              <a:t>_______________ spending.</a:t>
            </a:r>
          </a:p>
        </p:txBody>
      </p:sp>
    </p:spTree>
    <p:extLst>
      <p:ext uri="{BB962C8B-B14F-4D97-AF65-F5344CB8AC3E}">
        <p14:creationId xmlns:p14="http://schemas.microsoft.com/office/powerpoint/2010/main" val="567571406"/>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Understanding Fiscal Policy</a:t>
            </a:r>
            <a:endParaRPr lang="en-US" dirty="0">
              <a:solidFill>
                <a:schemeClr val="accent1">
                  <a:tint val="83000"/>
                  <a:satMod val="150000"/>
                </a:schemeClr>
              </a:solidFill>
            </a:endParaRPr>
          </a:p>
        </p:txBody>
      </p:sp>
      <p:sp>
        <p:nvSpPr>
          <p:cNvPr id="77827" name="Content Placeholder 5"/>
          <p:cNvSpPr>
            <a:spLocks noGrp="1"/>
          </p:cNvSpPr>
          <p:nvPr>
            <p:ph idx="1"/>
          </p:nvPr>
        </p:nvSpPr>
        <p:spPr>
          <a:xfrm>
            <a:off x="1981200" y="1882775"/>
            <a:ext cx="8229600" cy="4572000"/>
          </a:xfrm>
        </p:spPr>
        <p:txBody>
          <a:bodyPr/>
          <a:lstStyle/>
          <a:p>
            <a:pPr marL="447675" indent="-382588">
              <a:buFont typeface="Wingdings 2" panose="05020102010507070707" pitchFamily="18" charset="2"/>
              <a:buChar char=""/>
            </a:pPr>
            <a:r>
              <a:rPr lang="en-US" altLang="en-US" smtClean="0"/>
              <a:t>Fiscal policies are used to achieve economic growth, full employment, and price stability. </a:t>
            </a:r>
          </a:p>
          <a:p>
            <a:pPr marL="447675" indent="-382588">
              <a:buFont typeface="Wingdings 2" panose="05020102010507070707" pitchFamily="18" charset="2"/>
              <a:buChar char=""/>
            </a:pPr>
            <a:r>
              <a:rPr lang="en-US" altLang="en-US" b="1" smtClean="0"/>
              <a:t>Federal Budget- </a:t>
            </a:r>
            <a:r>
              <a:rPr lang="en-US" altLang="en-US" smtClean="0"/>
              <a:t>a plan for the federal government’s revenues and spending for the coming year</a:t>
            </a:r>
          </a:p>
          <a:p>
            <a:pPr marL="822325" lvl="1">
              <a:buFont typeface="Verdana" panose="020B0604030504040204" pitchFamily="34" charset="0"/>
              <a:buChar char="›"/>
            </a:pPr>
            <a:r>
              <a:rPr lang="en-US" altLang="en-US" smtClean="0"/>
              <a:t>Lists expected income</a:t>
            </a:r>
          </a:p>
          <a:p>
            <a:pPr marL="822325" lvl="1">
              <a:buFont typeface="Verdana" panose="020B0604030504040204" pitchFamily="34" charset="0"/>
              <a:buChar char="›"/>
            </a:pPr>
            <a:r>
              <a:rPr lang="en-US" altLang="en-US" smtClean="0"/>
              <a:t>Shows how much money will be spent</a:t>
            </a:r>
          </a:p>
        </p:txBody>
      </p:sp>
    </p:spTree>
    <p:extLst>
      <p:ext uri="{BB962C8B-B14F-4D97-AF65-F5344CB8AC3E}">
        <p14:creationId xmlns:p14="http://schemas.microsoft.com/office/powerpoint/2010/main" val="363523775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Understanding Fiscal Policy</a:t>
            </a:r>
            <a:endParaRPr lang="en-US" dirty="0">
              <a:solidFill>
                <a:schemeClr val="accent1">
                  <a:tint val="83000"/>
                  <a:satMod val="150000"/>
                </a:schemeClr>
              </a:solidFill>
            </a:endParaRPr>
          </a:p>
        </p:txBody>
      </p:sp>
      <p:sp>
        <p:nvSpPr>
          <p:cNvPr id="78851" name="Content Placeholder 2"/>
          <p:cNvSpPr>
            <a:spLocks noGrp="1"/>
          </p:cNvSpPr>
          <p:nvPr>
            <p:ph idx="1"/>
          </p:nvPr>
        </p:nvSpPr>
        <p:spPr>
          <a:xfrm>
            <a:off x="1981200" y="1882775"/>
            <a:ext cx="8229600" cy="4572000"/>
          </a:xfrm>
        </p:spPr>
        <p:txBody>
          <a:bodyPr/>
          <a:lstStyle/>
          <a:p>
            <a:r>
              <a:rPr lang="en-US" altLang="en-US" b="1" smtClean="0"/>
              <a:t>Fiscal Year- </a:t>
            </a:r>
            <a:r>
              <a:rPr lang="en-US" altLang="en-US" smtClean="0"/>
              <a:t>a twelve-month period that can begin on any date (October 1-September 30 for the Federal Government)</a:t>
            </a:r>
            <a:endParaRPr lang="en-US" altLang="en-US" b="1" smtClean="0"/>
          </a:p>
        </p:txBody>
      </p:sp>
    </p:spTree>
    <p:extLst>
      <p:ext uri="{BB962C8B-B14F-4D97-AF65-F5344CB8AC3E}">
        <p14:creationId xmlns:p14="http://schemas.microsoft.com/office/powerpoint/2010/main" val="1098678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xfrm>
            <a:off x="44450" y="0"/>
            <a:ext cx="10058400" cy="1449387"/>
          </a:xfrm>
        </p:spPr>
        <p:txBody>
          <a:bodyPr/>
          <a:lstStyle/>
          <a:p>
            <a:pPr fontAlgn="auto">
              <a:spcAft>
                <a:spcPts val="0"/>
              </a:spcAft>
              <a:defRPr/>
            </a:pPr>
            <a:r>
              <a:rPr lang="en-US" altLang="en-US" dirty="0" smtClean="0">
                <a:solidFill>
                  <a:schemeClr val="tx1">
                    <a:lumMod val="75000"/>
                    <a:lumOff val="25000"/>
                  </a:schemeClr>
                </a:solidFill>
              </a:rPr>
              <a:t>What Is Gross Domestic Product?</a:t>
            </a:r>
          </a:p>
        </p:txBody>
      </p:sp>
      <p:sp>
        <p:nvSpPr>
          <p:cNvPr id="451587" name="Rectangle 3"/>
          <p:cNvSpPr>
            <a:spLocks noGrp="1" noChangeArrowheads="1"/>
          </p:cNvSpPr>
          <p:nvPr>
            <p:ph idx="1"/>
          </p:nvPr>
        </p:nvSpPr>
        <p:spPr>
          <a:xfrm>
            <a:off x="285750" y="1846264"/>
            <a:ext cx="11715750" cy="4022725"/>
          </a:xfrm>
        </p:spPr>
        <p:txBody>
          <a:bodyPr/>
          <a:lstStyle/>
          <a:p>
            <a:r>
              <a:rPr lang="en-US" altLang="en-US" sz="3200" dirty="0" smtClean="0"/>
              <a:t>Economists monitor the </a:t>
            </a:r>
            <a:r>
              <a:rPr lang="en-US" altLang="en-US" sz="3200" dirty="0" err="1" smtClean="0"/>
              <a:t>macroeconomy</a:t>
            </a:r>
            <a:r>
              <a:rPr lang="en-US" altLang="en-US" sz="3200" dirty="0" smtClean="0"/>
              <a:t> using </a:t>
            </a:r>
            <a:r>
              <a:rPr lang="en-US" altLang="en-US" sz="3200" dirty="0" smtClean="0">
                <a:solidFill>
                  <a:schemeClr val="accent2"/>
                </a:solidFill>
              </a:rPr>
              <a:t>national income accounting</a:t>
            </a:r>
            <a:r>
              <a:rPr lang="en-US" altLang="en-US" sz="3200" dirty="0" smtClean="0"/>
              <a:t>, a system that collects statistics on production, income, investment, and savings.</a:t>
            </a:r>
          </a:p>
          <a:p>
            <a:r>
              <a:rPr lang="en-US" altLang="en-US" sz="3200" dirty="0" smtClean="0">
                <a:solidFill>
                  <a:schemeClr val="accent2"/>
                </a:solidFill>
              </a:rPr>
              <a:t>Gross domestic product (GDP)</a:t>
            </a:r>
            <a:r>
              <a:rPr lang="en-US" altLang="en-US" sz="3200" dirty="0" smtClean="0"/>
              <a:t> is the dollar value of all final goods and services produced within a country’s borders in a given year.</a:t>
            </a:r>
          </a:p>
          <a:p>
            <a:r>
              <a:rPr lang="en-US" altLang="en-US" sz="3200" dirty="0" smtClean="0"/>
              <a:t>GDP does not include the value of </a:t>
            </a:r>
            <a:r>
              <a:rPr lang="en-US" altLang="en-US" sz="3200" dirty="0" smtClean="0">
                <a:solidFill>
                  <a:schemeClr val="accent2"/>
                </a:solidFill>
              </a:rPr>
              <a:t>intermediate goods</a:t>
            </a:r>
            <a:r>
              <a:rPr lang="en-US" altLang="en-US" sz="3200" dirty="0" smtClean="0"/>
              <a:t>.  Intermediate goods are goods used in the production of final goods and services.</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9"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5925206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51586"/>
                                        </p:tgtEl>
                                        <p:attrNameLst>
                                          <p:attrName>style.visibility</p:attrName>
                                        </p:attrNameLst>
                                      </p:cBhvr>
                                      <p:to>
                                        <p:strVal val="visible"/>
                                      </p:to>
                                    </p:set>
                                    <p:anim calcmode="lin" valueType="num">
                                      <p:cBhvr additive="base">
                                        <p:cTn id="7" dur="500" fill="hold"/>
                                        <p:tgtEl>
                                          <p:spTgt spid="451586"/>
                                        </p:tgtEl>
                                        <p:attrNameLst>
                                          <p:attrName>ppt_x</p:attrName>
                                        </p:attrNameLst>
                                      </p:cBhvr>
                                      <p:tavLst>
                                        <p:tav tm="0">
                                          <p:val>
                                            <p:strVal val="#ppt_x"/>
                                          </p:val>
                                        </p:tav>
                                        <p:tav tm="100000">
                                          <p:val>
                                            <p:strVal val="#ppt_x"/>
                                          </p:val>
                                        </p:tav>
                                      </p:tavLst>
                                    </p:anim>
                                    <p:anim calcmode="lin" valueType="num">
                                      <p:cBhvr additive="base">
                                        <p:cTn id="8" dur="500" fill="hold"/>
                                        <p:tgtEl>
                                          <p:spTgt spid="45158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51587">
                                            <p:txEl>
                                              <p:pRg st="0" end="0"/>
                                            </p:txEl>
                                          </p:spTgt>
                                        </p:tgtEl>
                                        <p:attrNameLst>
                                          <p:attrName>style.visibility</p:attrName>
                                        </p:attrNameLst>
                                      </p:cBhvr>
                                      <p:to>
                                        <p:strVal val="visible"/>
                                      </p:to>
                                    </p:set>
                                    <p:animEffect transition="in" filter="dissolve">
                                      <p:cBhvr>
                                        <p:cTn id="13" dur="500"/>
                                        <p:tgtEl>
                                          <p:spTgt spid="451587">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51587">
                                            <p:txEl>
                                              <p:pRg st="1" end="1"/>
                                            </p:txEl>
                                          </p:spTgt>
                                        </p:tgtEl>
                                        <p:attrNameLst>
                                          <p:attrName>style.visibility</p:attrName>
                                        </p:attrNameLst>
                                      </p:cBhvr>
                                      <p:to>
                                        <p:strVal val="visible"/>
                                      </p:to>
                                    </p:set>
                                    <p:animEffect transition="in" filter="dissolve">
                                      <p:cBhvr>
                                        <p:cTn id="18" dur="500"/>
                                        <p:tgtEl>
                                          <p:spTgt spid="451587">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51587">
                                            <p:txEl>
                                              <p:pRg st="2" end="2"/>
                                            </p:txEl>
                                          </p:spTgt>
                                        </p:tgtEl>
                                        <p:attrNameLst>
                                          <p:attrName>style.visibility</p:attrName>
                                        </p:attrNameLst>
                                      </p:cBhvr>
                                      <p:to>
                                        <p:strVal val="visible"/>
                                      </p:to>
                                    </p:set>
                                    <p:animEffect transition="in" filter="dissolve">
                                      <p:cBhvr>
                                        <p:cTn id="23" dur="500"/>
                                        <p:tgtEl>
                                          <p:spTgt spid="4515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6" grpId="0" autoUpdateAnimBg="0"/>
      <p:bldP spid="451587" grpId="0" build="p" bldLvl="2"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Fiscal Policy and the Economy</a:t>
            </a:r>
            <a:endParaRPr lang="en-US" dirty="0">
              <a:solidFill>
                <a:schemeClr val="accent1">
                  <a:tint val="83000"/>
                  <a:satMod val="150000"/>
                </a:schemeClr>
              </a:solidFill>
            </a:endParaRPr>
          </a:p>
        </p:txBody>
      </p:sp>
      <p:sp>
        <p:nvSpPr>
          <p:cNvPr id="79875" name="Content Placeholder 2"/>
          <p:cNvSpPr>
            <a:spLocks noGrp="1"/>
          </p:cNvSpPr>
          <p:nvPr>
            <p:ph idx="1"/>
          </p:nvPr>
        </p:nvSpPr>
        <p:spPr>
          <a:xfrm>
            <a:off x="1981200" y="1882775"/>
            <a:ext cx="8229600" cy="4572000"/>
          </a:xfrm>
        </p:spPr>
        <p:txBody>
          <a:bodyPr/>
          <a:lstStyle/>
          <a:p>
            <a:r>
              <a:rPr lang="en-US" altLang="en-US" b="1" smtClean="0"/>
              <a:t>Expansionary Policies- </a:t>
            </a:r>
            <a:r>
              <a:rPr lang="en-US" altLang="en-US" smtClean="0"/>
              <a:t>fiscal policies, like higher spending and tax cuts, that encourage economic growth</a:t>
            </a:r>
          </a:p>
          <a:p>
            <a:pPr lvl="1"/>
            <a:r>
              <a:rPr lang="en-US" altLang="en-US" smtClean="0"/>
              <a:t>Used to raise the level of output in the economy</a:t>
            </a:r>
          </a:p>
          <a:p>
            <a:pPr lvl="1"/>
            <a:r>
              <a:rPr lang="en-US" altLang="en-US" smtClean="0"/>
              <a:t>Encourage growth</a:t>
            </a:r>
          </a:p>
          <a:p>
            <a:pPr lvl="1"/>
            <a:r>
              <a:rPr lang="en-US" altLang="en-US" smtClean="0"/>
              <a:t>Government spending increases aggregate demand</a:t>
            </a:r>
          </a:p>
        </p:txBody>
      </p:sp>
    </p:spTree>
    <p:extLst>
      <p:ext uri="{BB962C8B-B14F-4D97-AF65-F5344CB8AC3E}">
        <p14:creationId xmlns:p14="http://schemas.microsoft.com/office/powerpoint/2010/main" val="385272969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Fiscal Policy and the Economy</a:t>
            </a:r>
            <a:endParaRPr lang="en-US" dirty="0">
              <a:solidFill>
                <a:schemeClr val="accent1">
                  <a:tint val="83000"/>
                  <a:satMod val="150000"/>
                </a:schemeClr>
              </a:solidFill>
            </a:endParaRPr>
          </a:p>
        </p:txBody>
      </p:sp>
      <p:sp>
        <p:nvSpPr>
          <p:cNvPr id="80899" name="Content Placeholder 2"/>
          <p:cNvSpPr>
            <a:spLocks noGrp="1"/>
          </p:cNvSpPr>
          <p:nvPr>
            <p:ph idx="1"/>
          </p:nvPr>
        </p:nvSpPr>
        <p:spPr>
          <a:xfrm>
            <a:off x="1981200" y="1882775"/>
            <a:ext cx="8229600" cy="4572000"/>
          </a:xfrm>
        </p:spPr>
        <p:txBody>
          <a:bodyPr/>
          <a:lstStyle/>
          <a:p>
            <a:r>
              <a:rPr lang="en-US" altLang="en-US" b="1" smtClean="0"/>
              <a:t>Contractionary Policies- </a:t>
            </a:r>
            <a:r>
              <a:rPr lang="en-US" altLang="en-US" smtClean="0"/>
              <a:t>fiscal policies, like lower spending and higher taxes, that reduce economic growth</a:t>
            </a:r>
          </a:p>
          <a:p>
            <a:pPr lvl="1"/>
            <a:r>
              <a:rPr lang="en-US" altLang="en-US" smtClean="0"/>
              <a:t>Used when demand exceeds supply to slow the growth of the economy (GDP)</a:t>
            </a:r>
          </a:p>
          <a:p>
            <a:pPr lvl="1"/>
            <a:r>
              <a:rPr lang="en-US" altLang="en-US" smtClean="0"/>
              <a:t>Used to slow or prevent inflation</a:t>
            </a:r>
          </a:p>
          <a:p>
            <a:pPr lvl="1"/>
            <a:r>
              <a:rPr lang="en-US" altLang="en-US" smtClean="0"/>
              <a:t>Leads to a decrease in aggregate demand which leads to lower prices</a:t>
            </a:r>
          </a:p>
          <a:p>
            <a:endParaRPr lang="en-US" altLang="en-US" smtClean="0"/>
          </a:p>
        </p:txBody>
      </p:sp>
    </p:spTree>
    <p:extLst>
      <p:ext uri="{BB962C8B-B14F-4D97-AF65-F5344CB8AC3E}">
        <p14:creationId xmlns:p14="http://schemas.microsoft.com/office/powerpoint/2010/main" val="158769471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Limits of Fiscal Policy</a:t>
            </a:r>
            <a:endParaRPr lang="en-US" dirty="0">
              <a:solidFill>
                <a:schemeClr val="accent1">
                  <a:tint val="83000"/>
                  <a:satMod val="150000"/>
                </a:schemeClr>
              </a:solidFill>
            </a:endParaRPr>
          </a:p>
        </p:txBody>
      </p:sp>
      <p:sp>
        <p:nvSpPr>
          <p:cNvPr id="81923" name="Content Placeholder 2"/>
          <p:cNvSpPr>
            <a:spLocks noGrp="1"/>
          </p:cNvSpPr>
          <p:nvPr>
            <p:ph idx="1"/>
          </p:nvPr>
        </p:nvSpPr>
        <p:spPr>
          <a:xfrm>
            <a:off x="1981200" y="1882775"/>
            <a:ext cx="8229600" cy="4572000"/>
          </a:xfrm>
        </p:spPr>
        <p:txBody>
          <a:bodyPr/>
          <a:lstStyle/>
          <a:p>
            <a:r>
              <a:rPr lang="en-US" altLang="en-US" smtClean="0"/>
              <a:t>The government cannot change spending for entitlements</a:t>
            </a:r>
          </a:p>
          <a:p>
            <a:r>
              <a:rPr lang="en-US" altLang="en-US" smtClean="0"/>
              <a:t>Difficult to know the current state of the economy (GDP)</a:t>
            </a:r>
          </a:p>
          <a:p>
            <a:r>
              <a:rPr lang="en-US" altLang="en-US" smtClean="0"/>
              <a:t>Even more difficult to predict future economic performance</a:t>
            </a:r>
          </a:p>
        </p:txBody>
      </p:sp>
    </p:spTree>
    <p:extLst>
      <p:ext uri="{BB962C8B-B14F-4D97-AF65-F5344CB8AC3E}">
        <p14:creationId xmlns:p14="http://schemas.microsoft.com/office/powerpoint/2010/main" val="16436836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Keynesian Economics</a:t>
            </a:r>
            <a:endParaRPr lang="en-US" dirty="0">
              <a:solidFill>
                <a:schemeClr val="accent1">
                  <a:tint val="83000"/>
                  <a:satMod val="150000"/>
                </a:schemeClr>
              </a:solidFill>
            </a:endParaRPr>
          </a:p>
        </p:txBody>
      </p:sp>
      <p:sp>
        <p:nvSpPr>
          <p:cNvPr id="3" name="Content Placeholder 2"/>
          <p:cNvSpPr>
            <a:spLocks noGrp="1"/>
          </p:cNvSpPr>
          <p:nvPr>
            <p:ph idx="1"/>
          </p:nvPr>
        </p:nvSpPr>
        <p:spPr>
          <a:xfrm>
            <a:off x="1981200" y="1882775"/>
            <a:ext cx="8229600" cy="4572000"/>
          </a:xfrm>
        </p:spPr>
        <p:txBody>
          <a:bodyPr rtlCol="0">
            <a:normAutofit/>
          </a:bodyPr>
          <a:lstStyle/>
          <a:p>
            <a:pPr marL="448056" indent="-384048">
              <a:spcAft>
                <a:spcPts val="0"/>
              </a:spcAft>
              <a:buFont typeface="Wingdings 2"/>
              <a:buChar char=""/>
              <a:defRPr/>
            </a:pPr>
            <a:r>
              <a:rPr lang="en-US" dirty="0" smtClean="0"/>
              <a:t>John Maynard Keynes- </a:t>
            </a:r>
            <a:r>
              <a:rPr lang="en-US" i="1" dirty="0" smtClean="0"/>
              <a:t>The General Theory of Employment, Interest, and Money</a:t>
            </a:r>
          </a:p>
          <a:p>
            <a:pPr marL="822960" lvl="1">
              <a:spcAft>
                <a:spcPts val="0"/>
              </a:spcAft>
              <a:buFont typeface="Verdana"/>
              <a:buChar char="›"/>
              <a:defRPr/>
            </a:pPr>
            <a:r>
              <a:rPr lang="en-US" dirty="0" smtClean="0"/>
              <a:t>Comprehensive explanation of economic forces</a:t>
            </a:r>
          </a:p>
          <a:p>
            <a:pPr marL="822960" lvl="1">
              <a:spcAft>
                <a:spcPts val="0"/>
              </a:spcAft>
              <a:buFont typeface="Verdana"/>
              <a:buChar char="›"/>
              <a:defRPr/>
            </a:pPr>
            <a:r>
              <a:rPr lang="en-US" dirty="0" smtClean="0"/>
              <a:t>Told economists and politicians how to get out of economic crises and how to avoid them</a:t>
            </a:r>
          </a:p>
          <a:p>
            <a:pPr marL="822960" lvl="1">
              <a:spcAft>
                <a:spcPts val="0"/>
              </a:spcAft>
              <a:buFont typeface="Verdana"/>
              <a:buChar char="›"/>
              <a:defRPr/>
            </a:pPr>
            <a:r>
              <a:rPr lang="en-US" dirty="0" smtClean="0"/>
              <a:t>Focused on the economy as a whole</a:t>
            </a:r>
          </a:p>
          <a:p>
            <a:pPr marL="822960" lvl="1">
              <a:spcAft>
                <a:spcPts val="0"/>
              </a:spcAft>
              <a:buFont typeface="Verdana"/>
              <a:buChar char="›"/>
              <a:defRPr/>
            </a:pPr>
            <a:r>
              <a:rPr lang="en-US" b="1" dirty="0" smtClean="0"/>
              <a:t>Productive Capacity- </a:t>
            </a:r>
            <a:r>
              <a:rPr lang="en-US" dirty="0" smtClean="0"/>
              <a:t>the maximum output that an economy can produce without big increases in inflation</a:t>
            </a:r>
          </a:p>
          <a:p>
            <a:pPr marL="822960" lvl="1">
              <a:spcAft>
                <a:spcPts val="0"/>
              </a:spcAft>
              <a:buFont typeface="Verdana"/>
              <a:buChar char="›"/>
              <a:defRPr/>
            </a:pPr>
            <a:r>
              <a:rPr lang="en-US" b="1" dirty="0" smtClean="0"/>
              <a:t>Demand-Side Economics- </a:t>
            </a:r>
            <a:r>
              <a:rPr lang="en-US" dirty="0" smtClean="0"/>
              <a:t>the idea that government spending and tax cuts help an economy by raising demand </a:t>
            </a:r>
            <a:endParaRPr lang="en-US" b="1" dirty="0"/>
          </a:p>
        </p:txBody>
      </p:sp>
    </p:spTree>
    <p:extLst>
      <p:ext uri="{BB962C8B-B14F-4D97-AF65-F5344CB8AC3E}">
        <p14:creationId xmlns:p14="http://schemas.microsoft.com/office/powerpoint/2010/main" val="19799456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defRPr/>
            </a:pPr>
            <a:r>
              <a:rPr lang="en-US" dirty="0" smtClean="0">
                <a:solidFill>
                  <a:schemeClr val="accent1">
                    <a:tint val="83000"/>
                    <a:satMod val="150000"/>
                  </a:schemeClr>
                </a:solidFill>
              </a:rPr>
              <a:t>Keynesian Economics</a:t>
            </a:r>
            <a:endParaRPr lang="en-US" dirty="0">
              <a:solidFill>
                <a:schemeClr val="accent1">
                  <a:tint val="83000"/>
                  <a:satMod val="150000"/>
                </a:schemeClr>
              </a:solidFill>
            </a:endParaRPr>
          </a:p>
        </p:txBody>
      </p:sp>
      <p:sp>
        <p:nvSpPr>
          <p:cNvPr id="3" name="Content Placeholder 2"/>
          <p:cNvSpPr>
            <a:spLocks noGrp="1"/>
          </p:cNvSpPr>
          <p:nvPr>
            <p:ph idx="1"/>
          </p:nvPr>
        </p:nvSpPr>
        <p:spPr>
          <a:xfrm>
            <a:off x="1981200" y="1882775"/>
            <a:ext cx="8229600" cy="4572000"/>
          </a:xfrm>
        </p:spPr>
        <p:txBody>
          <a:bodyPr rtlCol="0">
            <a:normAutofit/>
          </a:bodyPr>
          <a:lstStyle/>
          <a:p>
            <a:pPr marL="822960" lvl="1">
              <a:spcAft>
                <a:spcPts val="0"/>
              </a:spcAft>
              <a:buFont typeface="Verdana"/>
              <a:buChar char="›"/>
              <a:defRPr/>
            </a:pPr>
            <a:r>
              <a:rPr lang="en-US" b="1" dirty="0" smtClean="0"/>
              <a:t>Keynesian Economics- </a:t>
            </a:r>
            <a:r>
              <a:rPr lang="en-US" dirty="0" smtClean="0"/>
              <a:t>a form of demand-side economics that encourages government action to increase or decrease demand and output</a:t>
            </a:r>
            <a:endParaRPr lang="en-US" b="1" dirty="0" smtClean="0"/>
          </a:p>
          <a:p>
            <a:pPr marL="822960" lvl="1">
              <a:spcAft>
                <a:spcPts val="0"/>
              </a:spcAft>
              <a:buFont typeface="Verdana"/>
              <a:buChar char="›"/>
              <a:defRPr/>
            </a:pPr>
            <a:r>
              <a:rPr lang="en-US" dirty="0" smtClean="0"/>
              <a:t>Fiscal policy should be used to fight periods of recession/depression and periods of inflation</a:t>
            </a:r>
          </a:p>
          <a:p>
            <a:pPr marL="822960" lvl="1">
              <a:spcAft>
                <a:spcPts val="0"/>
              </a:spcAft>
              <a:buFont typeface="Verdana"/>
              <a:buChar char="›"/>
              <a:defRPr/>
            </a:pPr>
            <a:r>
              <a:rPr lang="en-US" dirty="0" smtClean="0"/>
              <a:t>Advocated the use of expansionary and contractionary fiscal policies</a:t>
            </a:r>
          </a:p>
          <a:p>
            <a:pPr marL="822960" lvl="1">
              <a:spcAft>
                <a:spcPts val="0"/>
              </a:spcAft>
              <a:buFont typeface="Verdana"/>
              <a:buChar char="›"/>
              <a:defRPr/>
            </a:pPr>
            <a:r>
              <a:rPr lang="en-US" b="1" dirty="0" smtClean="0"/>
              <a:t>Multiplier Effect- </a:t>
            </a:r>
            <a:r>
              <a:rPr lang="en-US" dirty="0" smtClean="0"/>
              <a:t>the idea that every one dollar of government spending creates more than one dollar in economic activity</a:t>
            </a:r>
            <a:endParaRPr lang="en-US" b="1" dirty="0" smtClean="0"/>
          </a:p>
        </p:txBody>
      </p:sp>
    </p:spTree>
    <p:extLst>
      <p:ext uri="{BB962C8B-B14F-4D97-AF65-F5344CB8AC3E}">
        <p14:creationId xmlns:p14="http://schemas.microsoft.com/office/powerpoint/2010/main" val="93151030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altLang="en-US" sz="3200" b="1"/>
              <a:t>SSEMA2 The student will explain the role and functions of the Federal Reserve System.</a:t>
            </a:r>
            <a:endParaRPr lang="en-US" altLang="en-US" sz="3200"/>
          </a:p>
        </p:txBody>
      </p:sp>
      <p:sp>
        <p:nvSpPr>
          <p:cNvPr id="84995" name="Content Placeholder 2"/>
          <p:cNvSpPr>
            <a:spLocks noGrp="1"/>
          </p:cNvSpPr>
          <p:nvPr>
            <p:ph idx="1"/>
          </p:nvPr>
        </p:nvSpPr>
        <p:spPr/>
        <p:txBody>
          <a:bodyPr/>
          <a:lstStyle/>
          <a:p>
            <a:endParaRPr lang="en-US" altLang="en-US" smtClean="0"/>
          </a:p>
          <a:p>
            <a:pPr>
              <a:buFont typeface="Arial" panose="020B0604020202020204" pitchFamily="34" charset="0"/>
              <a:buNone/>
            </a:pPr>
            <a:r>
              <a:rPr lang="en-US" altLang="en-US" smtClean="0"/>
              <a:t>a. Describe the organization of the Federal Reserve System. </a:t>
            </a:r>
          </a:p>
          <a:p>
            <a:pPr>
              <a:buFont typeface="Arial" panose="020B0604020202020204" pitchFamily="34" charset="0"/>
              <a:buNone/>
            </a:pPr>
            <a:r>
              <a:rPr lang="en-US" altLang="en-US" smtClean="0"/>
              <a:t>b. Define monetary policy. </a:t>
            </a:r>
          </a:p>
          <a:p>
            <a:pPr>
              <a:buFont typeface="Arial" panose="020B0604020202020204" pitchFamily="34" charset="0"/>
              <a:buNone/>
            </a:pPr>
            <a:r>
              <a:rPr lang="en-US" altLang="en-US" smtClean="0"/>
              <a:t>c. Describe how the Federal Reserve uses the tools of monetary policy to promote price stability, full employment, and economic growth. </a:t>
            </a:r>
          </a:p>
          <a:p>
            <a:endParaRPr lang="en-US" altLang="en-US" smtClean="0"/>
          </a:p>
        </p:txBody>
      </p:sp>
    </p:spTree>
    <p:extLst>
      <p:ext uri="{BB962C8B-B14F-4D97-AF65-F5344CB8AC3E}">
        <p14:creationId xmlns:p14="http://schemas.microsoft.com/office/powerpoint/2010/main" val="350276627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p:cNvSpPr>
          <p:nvPr>
            <p:ph type="title"/>
          </p:nvPr>
        </p:nvSpPr>
        <p:spPr/>
        <p:txBody>
          <a:bodyPr/>
          <a:lstStyle/>
          <a:p>
            <a:r>
              <a:rPr lang="en-US" altLang="en-US" smtClean="0"/>
              <a:t>Federal Reserve Act of 1913</a:t>
            </a:r>
          </a:p>
        </p:txBody>
      </p:sp>
      <p:sp>
        <p:nvSpPr>
          <p:cNvPr id="86019" name="Rectangle 3"/>
          <p:cNvSpPr>
            <a:spLocks noGrp="1"/>
          </p:cNvSpPr>
          <p:nvPr>
            <p:ph idx="1"/>
          </p:nvPr>
        </p:nvSpPr>
        <p:spPr/>
        <p:txBody>
          <a:bodyPr/>
          <a:lstStyle/>
          <a:p>
            <a:r>
              <a:rPr lang="en-US" altLang="en-US" smtClean="0"/>
              <a:t>Created the Federal Reserve System</a:t>
            </a:r>
          </a:p>
          <a:p>
            <a:r>
              <a:rPr lang="en-US" altLang="en-US" smtClean="0"/>
              <a:t>Composed of 12 independent regional banks</a:t>
            </a:r>
          </a:p>
          <a:p>
            <a:r>
              <a:rPr lang="en-US" altLang="en-US" smtClean="0"/>
              <a:t>Could lend money to other banks in times of need</a:t>
            </a:r>
          </a:p>
        </p:txBody>
      </p:sp>
    </p:spTree>
    <p:extLst>
      <p:ext uri="{BB962C8B-B14F-4D97-AF65-F5344CB8AC3E}">
        <p14:creationId xmlns:p14="http://schemas.microsoft.com/office/powerpoint/2010/main" val="337452892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p:nvPr>
        </p:nvSpPr>
        <p:spPr/>
        <p:txBody>
          <a:bodyPr rtlCol="0">
            <a:normAutofit/>
          </a:bodyPr>
          <a:lstStyle/>
          <a:p>
            <a:pPr>
              <a:defRPr/>
            </a:pPr>
            <a:r>
              <a:rPr lang="en-US" smtClean="0"/>
              <a:t>Structure of Federal Reserve System</a:t>
            </a:r>
          </a:p>
        </p:txBody>
      </p:sp>
      <p:sp>
        <p:nvSpPr>
          <p:cNvPr id="87043" name="Rectangle 3"/>
          <p:cNvSpPr>
            <a:spLocks noGrp="1"/>
          </p:cNvSpPr>
          <p:nvPr>
            <p:ph idx="1"/>
          </p:nvPr>
        </p:nvSpPr>
        <p:spPr/>
        <p:txBody>
          <a:bodyPr/>
          <a:lstStyle/>
          <a:p>
            <a:r>
              <a:rPr lang="en-US" altLang="en-US" b="1" smtClean="0"/>
              <a:t>Board of Governors- </a:t>
            </a:r>
            <a:r>
              <a:rPr lang="en-US" altLang="en-US" smtClean="0"/>
              <a:t>the seven-member board that oversees the Federal Reserve System</a:t>
            </a:r>
          </a:p>
          <a:p>
            <a:pPr lvl="1"/>
            <a:r>
              <a:rPr lang="en-US" altLang="en-US" smtClean="0"/>
              <a:t>Appointed for staggered 14 year terms (keeps members from being pressured politically)</a:t>
            </a:r>
          </a:p>
          <a:p>
            <a:pPr lvl="1"/>
            <a:r>
              <a:rPr lang="en-US" altLang="en-US" smtClean="0"/>
              <a:t>President picks a chair for a 4 year term from the board of governors</a:t>
            </a:r>
          </a:p>
          <a:p>
            <a:endParaRPr lang="en-US" altLang="en-US" smtClean="0"/>
          </a:p>
        </p:txBody>
      </p:sp>
    </p:spTree>
    <p:extLst>
      <p:ext uri="{BB962C8B-B14F-4D97-AF65-F5344CB8AC3E}">
        <p14:creationId xmlns:p14="http://schemas.microsoft.com/office/powerpoint/2010/main" val="255137793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rtlCol="0">
            <a:normAutofit/>
          </a:bodyPr>
          <a:lstStyle/>
          <a:p>
            <a:pPr>
              <a:defRPr/>
            </a:pPr>
            <a:r>
              <a:rPr lang="en-US" smtClean="0"/>
              <a:t>Structure of the Federal Reserve System </a:t>
            </a:r>
          </a:p>
        </p:txBody>
      </p:sp>
      <p:sp>
        <p:nvSpPr>
          <p:cNvPr id="88067" name="Rectangle 3"/>
          <p:cNvSpPr>
            <a:spLocks noGrp="1"/>
          </p:cNvSpPr>
          <p:nvPr>
            <p:ph idx="1"/>
          </p:nvPr>
        </p:nvSpPr>
        <p:spPr/>
        <p:txBody>
          <a:bodyPr/>
          <a:lstStyle/>
          <a:p>
            <a:r>
              <a:rPr lang="en-US" altLang="en-US" sz="2800" b="1"/>
              <a:t>Federal Reserve Districts- </a:t>
            </a:r>
            <a:r>
              <a:rPr lang="en-US" altLang="en-US" sz="2800"/>
              <a:t>the twelve banking districts created by the Federal Reserve Act (one Federal Reserve Bank is located in each district)</a:t>
            </a:r>
          </a:p>
          <a:p>
            <a:r>
              <a:rPr lang="en-US" altLang="en-US" sz="2800"/>
              <a:t>All nationally charted banks are required to join the Fed</a:t>
            </a:r>
          </a:p>
          <a:p>
            <a:r>
              <a:rPr lang="en-US" altLang="en-US" sz="2800"/>
              <a:t>Member banks own shares in the Fed and therefore gives the system of high degree of political independence</a:t>
            </a:r>
          </a:p>
          <a:p>
            <a:endParaRPr lang="en-US" altLang="en-US" sz="2800" b="1"/>
          </a:p>
        </p:txBody>
      </p:sp>
    </p:spTree>
    <p:extLst>
      <p:ext uri="{BB962C8B-B14F-4D97-AF65-F5344CB8AC3E}">
        <p14:creationId xmlns:p14="http://schemas.microsoft.com/office/powerpoint/2010/main" val="76264761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4648200" y="457200"/>
            <a:ext cx="6019800" cy="1143000"/>
          </a:xfrm>
        </p:spPr>
        <p:txBody>
          <a:bodyPr/>
          <a:lstStyle/>
          <a:p>
            <a:r>
              <a:rPr lang="en-US" altLang="en-US" b="1" smtClean="0">
                <a:solidFill>
                  <a:schemeClr val="accent1"/>
                </a:solidFill>
              </a:rPr>
              <a:t>Monetary Policy</a:t>
            </a:r>
          </a:p>
        </p:txBody>
      </p:sp>
      <p:pic>
        <p:nvPicPr>
          <p:cNvPr id="89091" name="Picture 7" descr="US-FederalReserveSystem-Seal"/>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5908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2" name="Picture 9" descr="bernanke_0303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4384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378409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0" y="0"/>
            <a:ext cx="10058400" cy="1449387"/>
          </a:xfrm>
        </p:spPr>
        <p:txBody>
          <a:bodyPr/>
          <a:lstStyle/>
          <a:p>
            <a:pPr fontAlgn="auto">
              <a:spcAft>
                <a:spcPts val="0"/>
              </a:spcAft>
              <a:defRPr/>
            </a:pPr>
            <a:r>
              <a:rPr lang="en-US" dirty="0" smtClean="0">
                <a:solidFill>
                  <a:schemeClr val="tx1">
                    <a:lumMod val="75000"/>
                    <a:lumOff val="25000"/>
                  </a:schemeClr>
                </a:solidFill>
              </a:rPr>
              <a:t>Gross Domestic Product</a:t>
            </a:r>
            <a:endParaRPr lang="en-US" dirty="0">
              <a:solidFill>
                <a:schemeClr val="tx1">
                  <a:lumMod val="75000"/>
                  <a:lumOff val="25000"/>
                </a:schemeClr>
              </a:solidFill>
            </a:endParaRPr>
          </a:p>
        </p:txBody>
      </p:sp>
      <p:sp>
        <p:nvSpPr>
          <p:cNvPr id="11267" name="Rectangle 3"/>
          <p:cNvSpPr>
            <a:spLocks noGrp="1" noChangeArrowheads="1"/>
          </p:cNvSpPr>
          <p:nvPr>
            <p:ph idx="1"/>
          </p:nvPr>
        </p:nvSpPr>
        <p:spPr>
          <a:xfrm>
            <a:off x="666750" y="1597026"/>
            <a:ext cx="9391650" cy="3789362"/>
          </a:xfrm>
        </p:spPr>
        <p:txBody>
          <a:bodyPr/>
          <a:lstStyle/>
          <a:p>
            <a:r>
              <a:rPr lang="en-US" altLang="en-US" sz="3200" dirty="0" smtClean="0"/>
              <a:t>Gross domestic product (GDP) is the</a:t>
            </a:r>
          </a:p>
          <a:p>
            <a:pPr lvl="1"/>
            <a:r>
              <a:rPr lang="en-US" altLang="en-US" sz="3200" dirty="0" smtClean="0"/>
              <a:t>total market (or dollar) value</a:t>
            </a:r>
          </a:p>
          <a:p>
            <a:pPr lvl="1"/>
            <a:r>
              <a:rPr lang="en-US" altLang="en-US" sz="3200" dirty="0" smtClean="0"/>
              <a:t>of all final goods and services</a:t>
            </a:r>
          </a:p>
          <a:p>
            <a:pPr lvl="1"/>
            <a:r>
              <a:rPr lang="en-US" altLang="en-US" sz="3200" dirty="0" smtClean="0"/>
              <a:t>produced in a country</a:t>
            </a:r>
          </a:p>
          <a:p>
            <a:pPr lvl="1"/>
            <a:r>
              <a:rPr lang="en-US" altLang="en-US" sz="3200" dirty="0" smtClean="0"/>
              <a:t>during a given period of time</a:t>
            </a:r>
          </a:p>
          <a:p>
            <a:r>
              <a:rPr lang="en-US" altLang="en-US" sz="3200" dirty="0" smtClean="0"/>
              <a:t>GDP does not include</a:t>
            </a:r>
          </a:p>
          <a:p>
            <a:pPr lvl="1"/>
            <a:r>
              <a:rPr lang="en-US" altLang="en-US" sz="3200" dirty="0" smtClean="0"/>
              <a:t>Work in homes</a:t>
            </a:r>
          </a:p>
          <a:p>
            <a:pPr lvl="1"/>
            <a:r>
              <a:rPr lang="en-US" altLang="en-US" sz="3200" dirty="0" smtClean="0"/>
              <a:t>Criminal activity</a:t>
            </a:r>
          </a:p>
          <a:p>
            <a:pPr lvl="1"/>
            <a:r>
              <a:rPr lang="en-US" altLang="en-US" sz="3200" dirty="0" smtClean="0"/>
              <a:t>Underground economy</a:t>
            </a:r>
          </a:p>
          <a:p>
            <a:endParaRPr lang="en-US" altLang="en-US" dirty="0" smtClean="0"/>
          </a:p>
        </p:txBody>
      </p:sp>
    </p:spTree>
    <p:extLst>
      <p:ext uri="{BB962C8B-B14F-4D97-AF65-F5344CB8AC3E}">
        <p14:creationId xmlns:p14="http://schemas.microsoft.com/office/powerpoint/2010/main" val="707356996"/>
      </p:ext>
    </p:extLst>
  </p:cSld>
  <p:clrMapOvr>
    <a:masterClrMapping/>
  </p:clrMapOvr>
  <p:transition>
    <p:wipe dir="d"/>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a:xfrm>
            <a:off x="4648200" y="457200"/>
            <a:ext cx="6019800" cy="1143000"/>
          </a:xfrm>
        </p:spPr>
        <p:txBody>
          <a:bodyPr/>
          <a:lstStyle/>
          <a:p>
            <a:r>
              <a:rPr lang="en-US" altLang="en-US" b="1" smtClean="0">
                <a:solidFill>
                  <a:schemeClr val="accent1"/>
                </a:solidFill>
              </a:rPr>
              <a:t>Monetary Policy DVD</a:t>
            </a:r>
          </a:p>
        </p:txBody>
      </p:sp>
      <p:pic>
        <p:nvPicPr>
          <p:cNvPr id="90115" name="Picture 5" descr="Federal_Reser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1" y="1828801"/>
            <a:ext cx="5311775" cy="398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284851"/>
      </p:ext>
    </p:extLst>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2"/>
          <p:cNvSpPr>
            <a:spLocks noGrp="1"/>
          </p:cNvSpPr>
          <p:nvPr>
            <p:ph type="title"/>
          </p:nvPr>
        </p:nvSpPr>
        <p:spPr/>
        <p:txBody>
          <a:bodyPr/>
          <a:lstStyle/>
          <a:p>
            <a:r>
              <a:rPr lang="en-US" altLang="en-US" smtClean="0"/>
              <a:t>Monetary Policy</a:t>
            </a:r>
          </a:p>
        </p:txBody>
      </p:sp>
      <p:sp>
        <p:nvSpPr>
          <p:cNvPr id="91139" name="Rectangle 3"/>
          <p:cNvSpPr>
            <a:spLocks noGrp="1" noChangeArrowheads="1"/>
          </p:cNvSpPr>
          <p:nvPr>
            <p:ph idx="1"/>
          </p:nvPr>
        </p:nvSpPr>
        <p:spPr/>
        <p:txBody>
          <a:bodyPr/>
          <a:lstStyle/>
          <a:p>
            <a:pPr algn="ctr">
              <a:buFontTx/>
              <a:buNone/>
            </a:pPr>
            <a:r>
              <a:rPr lang="en-US" altLang="en-US" b="1" smtClean="0">
                <a:solidFill>
                  <a:schemeClr val="accent1"/>
                </a:solidFill>
              </a:rPr>
              <a:t>   </a:t>
            </a:r>
            <a:r>
              <a:rPr lang="en-US" altLang="en-US" sz="4000" b="1"/>
              <a:t>The actions the Federal Reserve (Central Bank) takes to influence the level of GDP and the rate of inflation in the economy.</a:t>
            </a:r>
          </a:p>
        </p:txBody>
      </p:sp>
    </p:spTree>
    <p:extLst>
      <p:ext uri="{BB962C8B-B14F-4D97-AF65-F5344CB8AC3E}">
        <p14:creationId xmlns:p14="http://schemas.microsoft.com/office/powerpoint/2010/main" val="3052496128"/>
      </p:ext>
    </p:extLst>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p:cNvSpPr>
            <a:spLocks noGrp="1"/>
          </p:cNvSpPr>
          <p:nvPr>
            <p:ph type="title"/>
          </p:nvPr>
        </p:nvSpPr>
        <p:spPr/>
        <p:txBody>
          <a:bodyPr/>
          <a:lstStyle/>
          <a:p>
            <a:r>
              <a:rPr lang="en-US" altLang="en-US" smtClean="0"/>
              <a:t>How Do They Do It?</a:t>
            </a:r>
          </a:p>
        </p:txBody>
      </p:sp>
      <p:sp>
        <p:nvSpPr>
          <p:cNvPr id="92163" name="Content Placeholder 5"/>
          <p:cNvSpPr>
            <a:spLocks noGrp="1"/>
          </p:cNvSpPr>
          <p:nvPr>
            <p:ph idx="1"/>
          </p:nvPr>
        </p:nvSpPr>
        <p:spPr/>
        <p:txBody>
          <a:bodyPr/>
          <a:lstStyle/>
          <a:p>
            <a:r>
              <a:rPr lang="en-US" altLang="en-US" sz="3600"/>
              <a:t>Tools of the FED</a:t>
            </a:r>
          </a:p>
          <a:p>
            <a:pPr marL="881063" lvl="1" indent="-514350">
              <a:buFont typeface="Calibri" panose="020F0502020204030204" pitchFamily="34" charset="0"/>
              <a:buAutoNum type="arabicPeriod"/>
            </a:pPr>
            <a:r>
              <a:rPr lang="en-US" altLang="en-US" sz="3600"/>
              <a:t>Open Market Operations</a:t>
            </a:r>
          </a:p>
          <a:p>
            <a:pPr marL="881063" lvl="1" indent="-514350">
              <a:buFont typeface="Calibri" panose="020F0502020204030204" pitchFamily="34" charset="0"/>
              <a:buAutoNum type="arabicPeriod"/>
            </a:pPr>
            <a:r>
              <a:rPr lang="en-US" altLang="en-US" sz="3600"/>
              <a:t>Discount Rate (Fed to Banks)</a:t>
            </a:r>
          </a:p>
          <a:p>
            <a:pPr marL="881063" lvl="1" indent="-514350">
              <a:buFont typeface="Calibri" panose="020F0502020204030204" pitchFamily="34" charset="0"/>
              <a:buAutoNum type="arabicPeriod"/>
            </a:pPr>
            <a:r>
              <a:rPr lang="en-US" altLang="en-US" sz="3600"/>
              <a:t>Federal Funds Rate (bank to bank</a:t>
            </a:r>
          </a:p>
          <a:p>
            <a:pPr marL="881063" lvl="1" indent="-514350">
              <a:buFont typeface="Calibri" panose="020F0502020204030204" pitchFamily="34" charset="0"/>
              <a:buAutoNum type="arabicPeriod"/>
            </a:pPr>
            <a:r>
              <a:rPr lang="en-US" altLang="en-US" sz="3600"/>
              <a:t>Reserve Requirements</a:t>
            </a:r>
          </a:p>
        </p:txBody>
      </p:sp>
      <p:sp>
        <p:nvSpPr>
          <p:cNvPr id="4" name="Footer Placeholder 3"/>
          <p:cNvSpPr>
            <a:spLocks noGrp="1"/>
          </p:cNvSpPr>
          <p:nvPr>
            <p:ph type="ftr" sz="quarter" idx="11"/>
          </p:nvPr>
        </p:nvSpPr>
        <p:spPr/>
        <p:txBody>
          <a:bodyPr/>
          <a:lstStyle/>
          <a:p>
            <a:pPr>
              <a:defRPr/>
            </a:pPr>
            <a:endParaRPr lang="en-US" smtClean="0">
              <a:cs typeface="Arial" charset="0"/>
            </a:endParaRPr>
          </a:p>
          <a:p>
            <a:pPr>
              <a:defRPr/>
            </a:pPr>
            <a:endParaRPr lang="en-US" smtClean="0">
              <a:cs typeface="Arial" charset="0"/>
            </a:endParaRPr>
          </a:p>
        </p:txBody>
      </p:sp>
    </p:spTree>
    <p:extLst>
      <p:ext uri="{BB962C8B-B14F-4D97-AF65-F5344CB8AC3E}">
        <p14:creationId xmlns:p14="http://schemas.microsoft.com/office/powerpoint/2010/main" val="1386756078"/>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altLang="en-US" smtClean="0"/>
              <a:t>Tools of the Federal Reserve</a:t>
            </a:r>
          </a:p>
        </p:txBody>
      </p:sp>
      <p:sp>
        <p:nvSpPr>
          <p:cNvPr id="3" name="Content Placeholder 2"/>
          <p:cNvSpPr>
            <a:spLocks noGrp="1"/>
          </p:cNvSpPr>
          <p:nvPr>
            <p:ph idx="1"/>
          </p:nvPr>
        </p:nvSpPr>
        <p:spPr/>
        <p:txBody>
          <a:bodyPr rtlCol="0">
            <a:normAutofit/>
          </a:bodyPr>
          <a:lstStyle/>
          <a:p>
            <a:pPr>
              <a:spcAft>
                <a:spcPts val="0"/>
              </a:spcAft>
              <a:defRPr/>
            </a:pPr>
            <a:r>
              <a:rPr lang="en-US" b="1" dirty="0" smtClean="0"/>
              <a:t>Open Market Operations- </a:t>
            </a:r>
            <a:r>
              <a:rPr lang="en-US" altLang="en-US" sz="2800" dirty="0"/>
              <a:t>the buying and selling of government securities to alter the money supply</a:t>
            </a:r>
            <a:endParaRPr lang="en-US" b="1" dirty="0" smtClean="0"/>
          </a:p>
          <a:p>
            <a:pPr lvl="1">
              <a:spcAft>
                <a:spcPts val="0"/>
              </a:spcAft>
              <a:defRPr/>
            </a:pPr>
            <a:r>
              <a:rPr lang="en-US" altLang="en-US" dirty="0" smtClean="0"/>
              <a:t>Bond Purchases </a:t>
            </a:r>
            <a:r>
              <a:rPr lang="en-US" altLang="en-US" b="1" dirty="0" smtClean="0"/>
              <a:t>- </a:t>
            </a:r>
            <a:r>
              <a:rPr lang="en-US" altLang="en-US" dirty="0" smtClean="0"/>
              <a:t>In order to increase the money supply, the Federal Reserve Bank of New York buys government securities on the open market.</a:t>
            </a:r>
          </a:p>
          <a:p>
            <a:pPr lvl="1">
              <a:spcAft>
                <a:spcPts val="0"/>
              </a:spcAft>
              <a:defRPr/>
            </a:pPr>
            <a:r>
              <a:rPr lang="en-US" altLang="en-US" dirty="0" smtClean="0"/>
              <a:t>Bond Sales- When the Fed sells bonds, it takes money out of the money supply.</a:t>
            </a:r>
            <a:endParaRPr lang="en-US" b="1" dirty="0" smtClean="0"/>
          </a:p>
          <a:p>
            <a:pPr>
              <a:spcAft>
                <a:spcPts val="0"/>
              </a:spcAft>
              <a:defRPr/>
            </a:pPr>
            <a:r>
              <a:rPr lang="en-US" b="1" dirty="0" smtClean="0"/>
              <a:t>Discount Rate (Federal Reserve to Bank)- </a:t>
            </a:r>
            <a:r>
              <a:rPr lang="en-US" dirty="0" smtClean="0"/>
              <a:t>the interest rate that banks pay to borrow money from the Federal Reserve</a:t>
            </a:r>
            <a:endParaRPr lang="en-US" b="1" dirty="0" smtClean="0"/>
          </a:p>
        </p:txBody>
      </p:sp>
    </p:spTree>
    <p:extLst>
      <p:ext uri="{BB962C8B-B14F-4D97-AF65-F5344CB8AC3E}">
        <p14:creationId xmlns:p14="http://schemas.microsoft.com/office/powerpoint/2010/main" val="18539550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altLang="en-US" smtClean="0"/>
              <a:t>Tools of the Federal Reserve</a:t>
            </a:r>
          </a:p>
        </p:txBody>
      </p:sp>
      <p:sp>
        <p:nvSpPr>
          <p:cNvPr id="94211" name="Content Placeholder 2"/>
          <p:cNvSpPr>
            <a:spLocks noGrp="1"/>
          </p:cNvSpPr>
          <p:nvPr>
            <p:ph idx="1"/>
          </p:nvPr>
        </p:nvSpPr>
        <p:spPr/>
        <p:txBody>
          <a:bodyPr/>
          <a:lstStyle/>
          <a:p>
            <a:r>
              <a:rPr lang="en-US" altLang="en-US" b="1" smtClean="0"/>
              <a:t>Federal Funds Rate (bank to bank)- </a:t>
            </a:r>
            <a:r>
              <a:rPr lang="en-US" altLang="en-US" smtClean="0"/>
              <a:t>the interest rate that banks pay to borrow money from each other</a:t>
            </a:r>
            <a:endParaRPr lang="en-US" altLang="en-US" b="1" smtClean="0"/>
          </a:p>
          <a:p>
            <a:pPr>
              <a:buFont typeface="Arial" panose="020B0604020202020204" pitchFamily="34" charset="0"/>
              <a:buNone/>
            </a:pPr>
            <a:endParaRPr lang="en-US" altLang="en-US" b="1" smtClean="0"/>
          </a:p>
          <a:p>
            <a:r>
              <a:rPr lang="en-US" altLang="en-US" b="1" smtClean="0"/>
              <a:t>Reserve Requirement- </a:t>
            </a:r>
            <a:r>
              <a:rPr lang="en-US" altLang="en-US" smtClean="0"/>
              <a:t>the amount of money that a bank must keep on hand; set by the Federal Reserve</a:t>
            </a:r>
            <a:endParaRPr lang="en-US" altLang="en-US" b="1" smtClean="0"/>
          </a:p>
        </p:txBody>
      </p:sp>
    </p:spTree>
    <p:extLst>
      <p:ext uri="{BB962C8B-B14F-4D97-AF65-F5344CB8AC3E}">
        <p14:creationId xmlns:p14="http://schemas.microsoft.com/office/powerpoint/2010/main" val="255321310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076450" y="1606550"/>
            <a:ext cx="8039100" cy="4637088"/>
            <a:chOff x="958" y="980"/>
            <a:chExt cx="4133" cy="2780"/>
          </a:xfrm>
        </p:grpSpPr>
        <p:pic>
          <p:nvPicPr>
            <p:cNvPr id="9524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8" y="980"/>
              <a:ext cx="4133" cy="2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5" name="Text Box 4"/>
            <p:cNvSpPr txBox="1">
              <a:spLocks noChangeArrowheads="1"/>
            </p:cNvSpPr>
            <p:nvPr/>
          </p:nvSpPr>
          <p:spPr bwMode="auto">
            <a:xfrm>
              <a:off x="1146" y="1150"/>
              <a:ext cx="2229"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a:t>Fiscal and Monetary Policy Tools</a:t>
              </a:r>
            </a:p>
          </p:txBody>
        </p:sp>
        <p:sp>
          <p:nvSpPr>
            <p:cNvPr id="95246" name="Text Box 5"/>
            <p:cNvSpPr txBox="1">
              <a:spLocks noChangeArrowheads="1"/>
            </p:cNvSpPr>
            <p:nvPr/>
          </p:nvSpPr>
          <p:spPr bwMode="auto">
            <a:xfrm>
              <a:off x="2406" y="1519"/>
              <a:ext cx="123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200" b="1"/>
                <a:t>Fiscal policy tools</a:t>
              </a:r>
            </a:p>
          </p:txBody>
        </p:sp>
        <p:sp>
          <p:nvSpPr>
            <p:cNvPr id="95247" name="Text Box 6"/>
            <p:cNvSpPr txBox="1">
              <a:spLocks noChangeArrowheads="1"/>
            </p:cNvSpPr>
            <p:nvPr/>
          </p:nvSpPr>
          <p:spPr bwMode="auto">
            <a:xfrm>
              <a:off x="3690" y="1519"/>
              <a:ext cx="1184"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200" b="1"/>
                <a:t>Monetary policy tools</a:t>
              </a:r>
            </a:p>
          </p:txBody>
        </p:sp>
      </p:grpSp>
      <p:grpSp>
        <p:nvGrpSpPr>
          <p:cNvPr id="3" name="Group 8"/>
          <p:cNvGrpSpPr>
            <a:grpSpLocks/>
          </p:cNvGrpSpPr>
          <p:nvPr/>
        </p:nvGrpSpPr>
        <p:grpSpPr bwMode="auto">
          <a:xfrm>
            <a:off x="2568576" y="2862264"/>
            <a:ext cx="7186613" cy="1514475"/>
            <a:chOff x="658" y="1803"/>
            <a:chExt cx="4527" cy="954"/>
          </a:xfrm>
        </p:grpSpPr>
        <p:sp>
          <p:nvSpPr>
            <p:cNvPr id="95241" name="Text Box 9"/>
            <p:cNvSpPr txBox="1">
              <a:spLocks noChangeArrowheads="1"/>
            </p:cNvSpPr>
            <p:nvPr/>
          </p:nvSpPr>
          <p:spPr bwMode="auto">
            <a:xfrm>
              <a:off x="2188" y="2000"/>
              <a:ext cx="136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10000"/>
                </a:lnSpc>
              </a:pPr>
              <a:r>
                <a:rPr lang="en-US" altLang="en-US" sz="1400"/>
                <a:t>1.	increasing government spending</a:t>
              </a:r>
            </a:p>
            <a:p>
              <a:pPr>
                <a:lnSpc>
                  <a:spcPct val="110000"/>
                </a:lnSpc>
              </a:pPr>
              <a:r>
                <a:rPr lang="en-US" altLang="en-US" sz="1400"/>
                <a:t>2. cutting taxes</a:t>
              </a:r>
              <a:endParaRPr lang="en-US" altLang="en-US" sz="1200"/>
            </a:p>
          </p:txBody>
        </p:sp>
        <p:sp>
          <p:nvSpPr>
            <p:cNvPr id="95242" name="Text Box 10"/>
            <p:cNvSpPr txBox="1">
              <a:spLocks noChangeArrowheads="1"/>
            </p:cNvSpPr>
            <p:nvPr/>
          </p:nvSpPr>
          <p:spPr bwMode="auto">
            <a:xfrm>
              <a:off x="658" y="2004"/>
              <a:ext cx="123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600" b="1"/>
                <a:t>Expansionary tools</a:t>
              </a:r>
              <a:endParaRPr lang="en-US" altLang="en-US" sz="1200" b="1"/>
            </a:p>
          </p:txBody>
        </p:sp>
        <p:sp>
          <p:nvSpPr>
            <p:cNvPr id="95243" name="Text Box 11"/>
            <p:cNvSpPr txBox="1">
              <a:spLocks noChangeArrowheads="1"/>
            </p:cNvSpPr>
            <p:nvPr/>
          </p:nvSpPr>
          <p:spPr bwMode="auto">
            <a:xfrm>
              <a:off x="3677" y="1803"/>
              <a:ext cx="1508" cy="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10000"/>
                </a:lnSpc>
              </a:pPr>
              <a:r>
                <a:rPr lang="en-US" altLang="en-US" sz="1400"/>
                <a:t>1.	open market operations: bond purchases</a:t>
              </a:r>
            </a:p>
            <a:p>
              <a:pPr>
                <a:lnSpc>
                  <a:spcPct val="110000"/>
                </a:lnSpc>
              </a:pPr>
              <a:r>
                <a:rPr lang="en-US" altLang="en-US" sz="1400"/>
                <a:t>2. decreasing the discount rate</a:t>
              </a:r>
            </a:p>
            <a:p>
              <a:pPr>
                <a:lnSpc>
                  <a:spcPct val="110000"/>
                </a:lnSpc>
              </a:pPr>
              <a:r>
                <a:rPr lang="en-US" altLang="en-US" sz="1400"/>
                <a:t>3.	decreasing reserve requirements</a:t>
              </a:r>
              <a:endParaRPr lang="en-US" altLang="en-US" sz="1200"/>
            </a:p>
          </p:txBody>
        </p:sp>
      </p:grpSp>
      <p:grpSp>
        <p:nvGrpSpPr>
          <p:cNvPr id="4" name="Group 12"/>
          <p:cNvGrpSpPr>
            <a:grpSpLocks/>
          </p:cNvGrpSpPr>
          <p:nvPr/>
        </p:nvGrpSpPr>
        <p:grpSpPr bwMode="auto">
          <a:xfrm>
            <a:off x="2609851" y="4398964"/>
            <a:ext cx="7218363" cy="1514475"/>
            <a:chOff x="684" y="2771"/>
            <a:chExt cx="4547" cy="954"/>
          </a:xfrm>
        </p:grpSpPr>
        <p:sp>
          <p:nvSpPr>
            <p:cNvPr id="95238" name="Text Box 13"/>
            <p:cNvSpPr txBox="1">
              <a:spLocks noChangeArrowheads="1"/>
            </p:cNvSpPr>
            <p:nvPr/>
          </p:nvSpPr>
          <p:spPr bwMode="auto">
            <a:xfrm>
              <a:off x="684" y="3022"/>
              <a:ext cx="123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1600" b="1"/>
                <a:t>Contractionary tools</a:t>
              </a:r>
              <a:endParaRPr lang="en-US" altLang="en-US" sz="1200" b="1"/>
            </a:p>
          </p:txBody>
        </p:sp>
        <p:sp>
          <p:nvSpPr>
            <p:cNvPr id="95239" name="Text Box 14"/>
            <p:cNvSpPr txBox="1">
              <a:spLocks noChangeArrowheads="1"/>
            </p:cNvSpPr>
            <p:nvPr/>
          </p:nvSpPr>
          <p:spPr bwMode="auto">
            <a:xfrm>
              <a:off x="2095" y="2957"/>
              <a:ext cx="1569"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10000"/>
                </a:lnSpc>
              </a:pPr>
              <a:r>
                <a:rPr lang="en-US" altLang="en-US" sz="1400"/>
                <a:t>1.	decreasing government spending</a:t>
              </a:r>
            </a:p>
            <a:p>
              <a:pPr>
                <a:lnSpc>
                  <a:spcPct val="110000"/>
                </a:lnSpc>
              </a:pPr>
              <a:r>
                <a:rPr lang="en-US" altLang="en-US" sz="1400"/>
                <a:t>2. raising taxes</a:t>
              </a:r>
              <a:endParaRPr lang="en-US" altLang="en-US" sz="1200"/>
            </a:p>
          </p:txBody>
        </p:sp>
        <p:sp>
          <p:nvSpPr>
            <p:cNvPr id="95240" name="Text Box 15"/>
            <p:cNvSpPr txBox="1">
              <a:spLocks noChangeArrowheads="1"/>
            </p:cNvSpPr>
            <p:nvPr/>
          </p:nvSpPr>
          <p:spPr bwMode="auto">
            <a:xfrm>
              <a:off x="3676" y="2771"/>
              <a:ext cx="1555" cy="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82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10000"/>
                </a:lnSpc>
              </a:pPr>
              <a:r>
                <a:rPr lang="en-US" altLang="en-US" sz="1400"/>
                <a:t>1.	open market operations: bond sales</a:t>
              </a:r>
            </a:p>
            <a:p>
              <a:pPr>
                <a:lnSpc>
                  <a:spcPct val="110000"/>
                </a:lnSpc>
              </a:pPr>
              <a:r>
                <a:rPr lang="en-US" altLang="en-US" sz="1400"/>
                <a:t>2. increasing the discount rate</a:t>
              </a:r>
            </a:p>
            <a:p>
              <a:pPr>
                <a:lnSpc>
                  <a:spcPct val="110000"/>
                </a:lnSpc>
              </a:pPr>
              <a:r>
                <a:rPr lang="en-US" altLang="en-US" sz="1400"/>
                <a:t>3.	increasing reserve requirements</a:t>
              </a:r>
              <a:endParaRPr lang="en-US" altLang="en-US" sz="1200"/>
            </a:p>
          </p:txBody>
        </p:sp>
      </p:grpSp>
      <p:sp>
        <p:nvSpPr>
          <p:cNvPr id="60432" name="Rectangle 16"/>
          <p:cNvSpPr>
            <a:spLocks noGrp="1"/>
          </p:cNvSpPr>
          <p:nvPr>
            <p:ph type="title"/>
          </p:nvPr>
        </p:nvSpPr>
        <p:spPr/>
        <p:txBody>
          <a:bodyPr/>
          <a:lstStyle/>
          <a:p>
            <a:r>
              <a:rPr lang="en-US" altLang="en-US" smtClean="0"/>
              <a:t>Fiscal and Monetary Policy Tools</a:t>
            </a:r>
          </a:p>
        </p:txBody>
      </p:sp>
    </p:spTree>
    <p:extLst>
      <p:ext uri="{BB962C8B-B14F-4D97-AF65-F5344CB8AC3E}">
        <p14:creationId xmlns:p14="http://schemas.microsoft.com/office/powerpoint/2010/main" val="125717805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60432"/>
                                        </p:tgtEl>
                                        <p:attrNameLst>
                                          <p:attrName>style.visibility</p:attrName>
                                        </p:attrNameLst>
                                      </p:cBhvr>
                                      <p:to>
                                        <p:strVal val="visible"/>
                                      </p:to>
                                    </p:set>
                                    <p:anim calcmode="lin" valueType="num">
                                      <p:cBhvr additive="base">
                                        <p:cTn id="7" dur="500" fill="hold"/>
                                        <p:tgtEl>
                                          <p:spTgt spid="60432"/>
                                        </p:tgtEl>
                                        <p:attrNameLst>
                                          <p:attrName>ppt_x</p:attrName>
                                        </p:attrNameLst>
                                      </p:cBhvr>
                                      <p:tavLst>
                                        <p:tav tm="0">
                                          <p:val>
                                            <p:strVal val="#ppt_x"/>
                                          </p:val>
                                        </p:tav>
                                        <p:tav tm="100000">
                                          <p:val>
                                            <p:strVal val="#ppt_x"/>
                                          </p:val>
                                        </p:tav>
                                      </p:tavLst>
                                    </p:anim>
                                    <p:anim calcmode="lin" valueType="num">
                                      <p:cBhvr additive="base">
                                        <p:cTn id="8" dur="500" fill="hold"/>
                                        <p:tgtEl>
                                          <p:spTgt spid="6043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2" grpId="0" autoUpdateAnimBg="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en-US" b="1" smtClean="0">
                <a:solidFill>
                  <a:schemeClr val="accent1"/>
                </a:solidFill>
              </a:rPr>
              <a:t>How/When/Why</a:t>
            </a:r>
          </a:p>
        </p:txBody>
      </p:sp>
      <p:sp>
        <p:nvSpPr>
          <p:cNvPr id="96259" name="Rectangle 3"/>
          <p:cNvSpPr>
            <a:spLocks noGrp="1" noChangeArrowheads="1"/>
          </p:cNvSpPr>
          <p:nvPr>
            <p:ph idx="1"/>
          </p:nvPr>
        </p:nvSpPr>
        <p:spPr/>
        <p:txBody>
          <a:bodyPr/>
          <a:lstStyle/>
          <a:p>
            <a:pPr>
              <a:buFontTx/>
              <a:buNone/>
            </a:pPr>
            <a:r>
              <a:rPr lang="en-US" altLang="en-US" b="1" smtClean="0"/>
              <a:t>If the economy needs a “boost” the Federal Reserve might:</a:t>
            </a:r>
          </a:p>
          <a:p>
            <a:pPr>
              <a:buFontTx/>
              <a:buNone/>
            </a:pPr>
            <a:endParaRPr lang="en-US" altLang="en-US" sz="2000"/>
          </a:p>
          <a:p>
            <a:pPr>
              <a:buFontTx/>
              <a:buNone/>
            </a:pPr>
            <a:r>
              <a:rPr lang="en-US" altLang="en-US" smtClean="0"/>
              <a:t>_______________ bonds.</a:t>
            </a:r>
          </a:p>
          <a:p>
            <a:pPr>
              <a:buFontTx/>
              <a:buNone/>
            </a:pPr>
            <a:r>
              <a:rPr lang="en-US" altLang="en-US" smtClean="0"/>
              <a:t>_______________ interest rates.</a:t>
            </a:r>
          </a:p>
          <a:p>
            <a:pPr>
              <a:buFontTx/>
              <a:buNone/>
            </a:pPr>
            <a:r>
              <a:rPr lang="en-US" altLang="en-US" smtClean="0"/>
              <a:t>_______________ reserve requirements.</a:t>
            </a:r>
          </a:p>
        </p:txBody>
      </p:sp>
    </p:spTree>
    <p:extLst>
      <p:ext uri="{BB962C8B-B14F-4D97-AF65-F5344CB8AC3E}">
        <p14:creationId xmlns:p14="http://schemas.microsoft.com/office/powerpoint/2010/main" val="2211710879"/>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en-US" b="1" smtClean="0">
                <a:solidFill>
                  <a:schemeClr val="accent1"/>
                </a:solidFill>
              </a:rPr>
              <a:t>How/When/Why</a:t>
            </a:r>
          </a:p>
        </p:txBody>
      </p:sp>
      <p:sp>
        <p:nvSpPr>
          <p:cNvPr id="97283" name="Rectangle 3"/>
          <p:cNvSpPr>
            <a:spLocks noGrp="1" noChangeArrowheads="1"/>
          </p:cNvSpPr>
          <p:nvPr>
            <p:ph idx="1"/>
          </p:nvPr>
        </p:nvSpPr>
        <p:spPr/>
        <p:txBody>
          <a:bodyPr/>
          <a:lstStyle/>
          <a:p>
            <a:pPr>
              <a:buFontTx/>
              <a:buNone/>
            </a:pPr>
            <a:r>
              <a:rPr lang="en-US" altLang="en-US" b="1" smtClean="0"/>
              <a:t>If the economy needs to be  “cooled off” the Federal Reserve might:</a:t>
            </a:r>
          </a:p>
          <a:p>
            <a:pPr>
              <a:buFontTx/>
              <a:buNone/>
            </a:pPr>
            <a:endParaRPr lang="en-US" altLang="en-US" sz="2000"/>
          </a:p>
          <a:p>
            <a:pPr>
              <a:buFontTx/>
              <a:buNone/>
            </a:pPr>
            <a:r>
              <a:rPr lang="en-US" altLang="en-US" smtClean="0"/>
              <a:t>_______________ bonds.</a:t>
            </a:r>
          </a:p>
          <a:p>
            <a:pPr>
              <a:buFontTx/>
              <a:buNone/>
            </a:pPr>
            <a:r>
              <a:rPr lang="en-US" altLang="en-US" smtClean="0"/>
              <a:t>_______________ interest rates.</a:t>
            </a:r>
          </a:p>
          <a:p>
            <a:pPr>
              <a:buFontTx/>
              <a:buNone/>
            </a:pPr>
            <a:r>
              <a:rPr lang="en-US" altLang="en-US" smtClean="0"/>
              <a:t>_______________ reserve requirements.</a:t>
            </a:r>
          </a:p>
        </p:txBody>
      </p:sp>
    </p:spTree>
    <p:extLst>
      <p:ext uri="{BB962C8B-B14F-4D97-AF65-F5344CB8AC3E}">
        <p14:creationId xmlns:p14="http://schemas.microsoft.com/office/powerpoint/2010/main" val="398194200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4658" name="Rectangle 2"/>
          <p:cNvSpPr>
            <a:spLocks noGrp="1" noChangeArrowheads="1"/>
          </p:cNvSpPr>
          <p:nvPr>
            <p:ph type="title"/>
          </p:nvPr>
        </p:nvSpPr>
        <p:spPr>
          <a:xfrm>
            <a:off x="0" y="215901"/>
            <a:ext cx="7543800" cy="758825"/>
          </a:xfrm>
        </p:spPr>
        <p:txBody>
          <a:bodyPr/>
          <a:lstStyle/>
          <a:p>
            <a:pPr fontAlgn="auto">
              <a:spcAft>
                <a:spcPts val="0"/>
              </a:spcAft>
              <a:defRPr/>
            </a:pPr>
            <a:r>
              <a:rPr lang="en-US" altLang="en-US" dirty="0" smtClean="0">
                <a:solidFill>
                  <a:schemeClr val="tx1">
                    <a:lumMod val="75000"/>
                    <a:lumOff val="25000"/>
                  </a:schemeClr>
                </a:solidFill>
              </a:rPr>
              <a:t>Limitations of GDP</a:t>
            </a:r>
          </a:p>
        </p:txBody>
      </p:sp>
      <p:sp>
        <p:nvSpPr>
          <p:cNvPr id="454659" name="Rectangle 3"/>
          <p:cNvSpPr>
            <a:spLocks noGrp="1" noChangeArrowheads="1"/>
          </p:cNvSpPr>
          <p:nvPr>
            <p:ph idx="1"/>
          </p:nvPr>
        </p:nvSpPr>
        <p:spPr>
          <a:xfrm>
            <a:off x="127001" y="974726"/>
            <a:ext cx="8610600" cy="611187"/>
          </a:xfrm>
        </p:spPr>
        <p:txBody>
          <a:bodyPr/>
          <a:lstStyle/>
          <a:p>
            <a:r>
              <a:rPr lang="en-US" altLang="en-US" sz="2200" dirty="0"/>
              <a:t>GDP does not take into account certain economic activities, such as:</a:t>
            </a:r>
            <a:endParaRPr lang="en-US" altLang="en-US" dirty="0" smtClean="0"/>
          </a:p>
        </p:txBody>
      </p:sp>
      <p:sp>
        <p:nvSpPr>
          <p:cNvPr id="454660" name="Text Box 4"/>
          <p:cNvSpPr txBox="1">
            <a:spLocks noChangeArrowheads="1"/>
          </p:cNvSpPr>
          <p:nvPr/>
        </p:nvSpPr>
        <p:spPr bwMode="auto">
          <a:xfrm>
            <a:off x="488950" y="1776414"/>
            <a:ext cx="11355387"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spcBef>
                <a:spcPct val="0"/>
              </a:spcBef>
              <a:spcAft>
                <a:spcPct val="0"/>
              </a:spcAft>
            </a:pPr>
            <a:r>
              <a:rPr lang="en-US" altLang="en-US" sz="2000" b="1" dirty="0">
                <a:solidFill>
                  <a:srgbClr val="2998E3"/>
                </a:solidFill>
                <a:cs typeface="Times" panose="02020603050405020304" pitchFamily="18" charset="0"/>
              </a:rPr>
              <a:t>Nonmarket Activities</a:t>
            </a:r>
            <a:endParaRPr lang="en-US" altLang="en-US" sz="2000" b="1" dirty="0">
              <a:solidFill>
                <a:srgbClr val="000000"/>
              </a:solidFill>
              <a:cs typeface="Times" panose="02020603050405020304" pitchFamily="18" charset="0"/>
            </a:endParaRPr>
          </a:p>
          <a:p>
            <a:pPr eaLnBrk="0" fontAlgn="base" hangingPunct="0">
              <a:spcBef>
                <a:spcPct val="0"/>
              </a:spcBef>
              <a:spcAft>
                <a:spcPct val="0"/>
              </a:spcAft>
            </a:pPr>
            <a:r>
              <a:rPr lang="en-US" altLang="en-US" sz="2000" dirty="0">
                <a:solidFill>
                  <a:srgbClr val="000000"/>
                </a:solidFill>
                <a:cs typeface="Times" panose="02020603050405020304" pitchFamily="18" charset="0"/>
              </a:rPr>
              <a:t>GDP does not measure goods and services that people make or do themselves, such as caring for children, mowing lawns, or cooking dinner.</a:t>
            </a:r>
          </a:p>
          <a:p>
            <a:pPr eaLnBrk="0" fontAlgn="base" hangingPunct="0">
              <a:spcBef>
                <a:spcPct val="20000"/>
              </a:spcBef>
              <a:spcAft>
                <a:spcPct val="0"/>
              </a:spcAft>
            </a:pPr>
            <a:r>
              <a:rPr lang="en-US" altLang="en-US" sz="2000" b="1" dirty="0">
                <a:solidFill>
                  <a:srgbClr val="2998E3"/>
                </a:solidFill>
                <a:cs typeface="Times" panose="02020603050405020304" pitchFamily="18" charset="0"/>
              </a:rPr>
              <a:t>Negative Externalities</a:t>
            </a:r>
            <a:endParaRPr lang="en-US" altLang="en-US" sz="2000" b="1" dirty="0">
              <a:solidFill>
                <a:srgbClr val="000000"/>
              </a:solidFill>
              <a:cs typeface="Times" panose="02020603050405020304" pitchFamily="18" charset="0"/>
            </a:endParaRPr>
          </a:p>
          <a:p>
            <a:pPr eaLnBrk="0" fontAlgn="base" hangingPunct="0">
              <a:spcBef>
                <a:spcPct val="0"/>
              </a:spcBef>
              <a:spcAft>
                <a:spcPct val="0"/>
              </a:spcAft>
            </a:pPr>
            <a:r>
              <a:rPr lang="en-US" altLang="en-US" sz="2000" dirty="0">
                <a:solidFill>
                  <a:srgbClr val="000000"/>
                </a:solidFill>
                <a:cs typeface="Times" panose="02020603050405020304" pitchFamily="18" charset="0"/>
              </a:rPr>
              <a:t>Unintended economic side effects, such as pollution, have a monetary value that is often not reflected in GDP.</a:t>
            </a:r>
          </a:p>
          <a:p>
            <a:pPr eaLnBrk="0" fontAlgn="base" hangingPunct="0">
              <a:spcBef>
                <a:spcPct val="20000"/>
              </a:spcBef>
              <a:spcAft>
                <a:spcPct val="0"/>
              </a:spcAft>
            </a:pPr>
            <a:r>
              <a:rPr lang="en-US" altLang="en-US" sz="2000" b="1" dirty="0">
                <a:solidFill>
                  <a:srgbClr val="2998E3"/>
                </a:solidFill>
                <a:cs typeface="Times" panose="02020603050405020304" pitchFamily="18" charset="0"/>
              </a:rPr>
              <a:t>The Underground Economy</a:t>
            </a:r>
            <a:endParaRPr lang="en-US" altLang="en-US" sz="2000" b="1" dirty="0">
              <a:solidFill>
                <a:srgbClr val="000000"/>
              </a:solidFill>
              <a:cs typeface="Times" panose="02020603050405020304" pitchFamily="18" charset="0"/>
            </a:endParaRPr>
          </a:p>
          <a:p>
            <a:pPr eaLnBrk="0" fontAlgn="base" hangingPunct="0">
              <a:spcBef>
                <a:spcPct val="0"/>
              </a:spcBef>
              <a:spcAft>
                <a:spcPct val="0"/>
              </a:spcAft>
            </a:pPr>
            <a:r>
              <a:rPr lang="en-US" altLang="en-US" sz="2000" dirty="0">
                <a:solidFill>
                  <a:srgbClr val="000000"/>
                </a:solidFill>
                <a:cs typeface="Times" panose="02020603050405020304" pitchFamily="18" charset="0"/>
              </a:rPr>
              <a:t>There is much economic activity which, although income is generated, never reported to the government.  Examples include black market transactions and "under the table" wages.</a:t>
            </a:r>
          </a:p>
          <a:p>
            <a:pPr eaLnBrk="0" fontAlgn="base" hangingPunct="0">
              <a:spcBef>
                <a:spcPct val="20000"/>
              </a:spcBef>
              <a:spcAft>
                <a:spcPct val="0"/>
              </a:spcAft>
            </a:pPr>
            <a:r>
              <a:rPr lang="en-US" altLang="en-US" sz="2000" b="1" dirty="0">
                <a:solidFill>
                  <a:srgbClr val="2998E3"/>
                </a:solidFill>
                <a:cs typeface="Times" panose="02020603050405020304" pitchFamily="18" charset="0"/>
              </a:rPr>
              <a:t>Quality of Life</a:t>
            </a:r>
            <a:endParaRPr lang="en-US" altLang="en-US" sz="2000" b="1" dirty="0">
              <a:solidFill>
                <a:srgbClr val="000000"/>
              </a:solidFill>
              <a:cs typeface="Times" panose="02020603050405020304" pitchFamily="18" charset="0"/>
            </a:endParaRPr>
          </a:p>
          <a:p>
            <a:pPr eaLnBrk="0" fontAlgn="base" hangingPunct="0">
              <a:spcBef>
                <a:spcPct val="0"/>
              </a:spcBef>
              <a:spcAft>
                <a:spcPct val="0"/>
              </a:spcAft>
            </a:pPr>
            <a:r>
              <a:rPr lang="en-US" altLang="en-US" sz="2000" dirty="0">
                <a:solidFill>
                  <a:srgbClr val="000000"/>
                </a:solidFill>
                <a:cs typeface="Times" panose="02020603050405020304" pitchFamily="18" charset="0"/>
              </a:rPr>
              <a:t>Although GDP is often used as a quality of life measurement, there are factors not covered by it.  These include leisure time, pleasant surroundings, and personal safety.</a:t>
            </a:r>
            <a:endParaRPr kumimoji="0" lang="en-US" altLang="en-US" sz="2000" dirty="0">
              <a:solidFill>
                <a:srgbClr val="000000"/>
              </a:solidFill>
            </a:endParaRPr>
          </a:p>
        </p:txBody>
      </p:sp>
      <p:pic>
        <p:nvPicPr>
          <p:cNvPr id="122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6">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8">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9">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8" name="Picture 10">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5347500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54658"/>
                                        </p:tgtEl>
                                        <p:attrNameLst>
                                          <p:attrName>style.visibility</p:attrName>
                                        </p:attrNameLst>
                                      </p:cBhvr>
                                      <p:to>
                                        <p:strVal val="visible"/>
                                      </p:to>
                                    </p:set>
                                    <p:anim calcmode="lin" valueType="num">
                                      <p:cBhvr additive="base">
                                        <p:cTn id="7" dur="500" fill="hold"/>
                                        <p:tgtEl>
                                          <p:spTgt spid="454658"/>
                                        </p:tgtEl>
                                        <p:attrNameLst>
                                          <p:attrName>ppt_x</p:attrName>
                                        </p:attrNameLst>
                                      </p:cBhvr>
                                      <p:tavLst>
                                        <p:tav tm="0">
                                          <p:val>
                                            <p:strVal val="#ppt_x"/>
                                          </p:val>
                                        </p:tav>
                                        <p:tav tm="100000">
                                          <p:val>
                                            <p:strVal val="#ppt_x"/>
                                          </p:val>
                                        </p:tav>
                                      </p:tavLst>
                                    </p:anim>
                                    <p:anim calcmode="lin" valueType="num">
                                      <p:cBhvr additive="base">
                                        <p:cTn id="8" dur="500" fill="hold"/>
                                        <p:tgtEl>
                                          <p:spTgt spid="45465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54659">
                                            <p:txEl>
                                              <p:pRg st="0" end="0"/>
                                            </p:txEl>
                                          </p:spTgt>
                                        </p:tgtEl>
                                        <p:attrNameLst>
                                          <p:attrName>style.visibility</p:attrName>
                                        </p:attrNameLst>
                                      </p:cBhvr>
                                      <p:to>
                                        <p:strVal val="visible"/>
                                      </p:to>
                                    </p:set>
                                    <p:animEffect transition="in" filter="dissolve">
                                      <p:cBhvr>
                                        <p:cTn id="13" dur="500"/>
                                        <p:tgtEl>
                                          <p:spTgt spid="45465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54660">
                                            <p:txEl>
                                              <p:pRg st="0" end="0"/>
                                            </p:txEl>
                                          </p:spTgt>
                                        </p:tgtEl>
                                        <p:attrNameLst>
                                          <p:attrName>style.visibility</p:attrName>
                                        </p:attrNameLst>
                                      </p:cBhvr>
                                      <p:to>
                                        <p:strVal val="visible"/>
                                      </p:to>
                                    </p:set>
                                    <p:animEffect transition="in" filter="dissolve">
                                      <p:cBhvr>
                                        <p:cTn id="18" dur="500"/>
                                        <p:tgtEl>
                                          <p:spTgt spid="454660">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54660">
                                            <p:txEl>
                                              <p:pRg st="1" end="1"/>
                                            </p:txEl>
                                          </p:spTgt>
                                        </p:tgtEl>
                                        <p:attrNameLst>
                                          <p:attrName>style.visibility</p:attrName>
                                        </p:attrNameLst>
                                      </p:cBhvr>
                                      <p:to>
                                        <p:strVal val="visible"/>
                                      </p:to>
                                    </p:set>
                                    <p:animEffect transition="in" filter="dissolve">
                                      <p:cBhvr>
                                        <p:cTn id="23" dur="500"/>
                                        <p:tgtEl>
                                          <p:spTgt spid="454660">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54660">
                                            <p:txEl>
                                              <p:pRg st="2" end="2"/>
                                            </p:txEl>
                                          </p:spTgt>
                                        </p:tgtEl>
                                        <p:attrNameLst>
                                          <p:attrName>style.visibility</p:attrName>
                                        </p:attrNameLst>
                                      </p:cBhvr>
                                      <p:to>
                                        <p:strVal val="visible"/>
                                      </p:to>
                                    </p:set>
                                    <p:animEffect transition="in" filter="dissolve">
                                      <p:cBhvr>
                                        <p:cTn id="28" dur="500"/>
                                        <p:tgtEl>
                                          <p:spTgt spid="454660">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54660">
                                            <p:txEl>
                                              <p:pRg st="3" end="3"/>
                                            </p:txEl>
                                          </p:spTgt>
                                        </p:tgtEl>
                                        <p:attrNameLst>
                                          <p:attrName>style.visibility</p:attrName>
                                        </p:attrNameLst>
                                      </p:cBhvr>
                                      <p:to>
                                        <p:strVal val="visible"/>
                                      </p:to>
                                    </p:set>
                                    <p:animEffect transition="in" filter="dissolve">
                                      <p:cBhvr>
                                        <p:cTn id="33" dur="500"/>
                                        <p:tgtEl>
                                          <p:spTgt spid="454660">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54660">
                                            <p:txEl>
                                              <p:pRg st="4" end="4"/>
                                            </p:txEl>
                                          </p:spTgt>
                                        </p:tgtEl>
                                        <p:attrNameLst>
                                          <p:attrName>style.visibility</p:attrName>
                                        </p:attrNameLst>
                                      </p:cBhvr>
                                      <p:to>
                                        <p:strVal val="visible"/>
                                      </p:to>
                                    </p:set>
                                    <p:animEffect transition="in" filter="dissolve">
                                      <p:cBhvr>
                                        <p:cTn id="38" dur="500"/>
                                        <p:tgtEl>
                                          <p:spTgt spid="454660">
                                            <p:txEl>
                                              <p:pRg st="4" end="4"/>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454660">
                                            <p:txEl>
                                              <p:pRg st="5" end="5"/>
                                            </p:txEl>
                                          </p:spTgt>
                                        </p:tgtEl>
                                        <p:attrNameLst>
                                          <p:attrName>style.visibility</p:attrName>
                                        </p:attrNameLst>
                                      </p:cBhvr>
                                      <p:to>
                                        <p:strVal val="visible"/>
                                      </p:to>
                                    </p:set>
                                    <p:animEffect transition="in" filter="dissolve">
                                      <p:cBhvr>
                                        <p:cTn id="43" dur="500"/>
                                        <p:tgtEl>
                                          <p:spTgt spid="454660">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454660">
                                            <p:txEl>
                                              <p:pRg st="6" end="6"/>
                                            </p:txEl>
                                          </p:spTgt>
                                        </p:tgtEl>
                                        <p:attrNameLst>
                                          <p:attrName>style.visibility</p:attrName>
                                        </p:attrNameLst>
                                      </p:cBhvr>
                                      <p:to>
                                        <p:strVal val="visible"/>
                                      </p:to>
                                    </p:set>
                                    <p:animEffect transition="in" filter="dissolve">
                                      <p:cBhvr>
                                        <p:cTn id="48" dur="500"/>
                                        <p:tgtEl>
                                          <p:spTgt spid="454660">
                                            <p:txEl>
                                              <p:pRg st="6" end="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454660">
                                            <p:txEl>
                                              <p:pRg st="7" end="7"/>
                                            </p:txEl>
                                          </p:spTgt>
                                        </p:tgtEl>
                                        <p:attrNameLst>
                                          <p:attrName>style.visibility</p:attrName>
                                        </p:attrNameLst>
                                      </p:cBhvr>
                                      <p:to>
                                        <p:strVal val="visible"/>
                                      </p:to>
                                    </p:set>
                                    <p:animEffect transition="in" filter="dissolve">
                                      <p:cBhvr>
                                        <p:cTn id="53" dur="500"/>
                                        <p:tgtEl>
                                          <p:spTgt spid="45466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8" grpId="0" autoUpdateAnimBg="0"/>
      <p:bldP spid="454659" grpId="0" build="p" bldLvl="2" autoUpdateAnimBg="0"/>
      <p:bldP spid="454660"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Grp="1" noChangeArrowheads="1"/>
          </p:cNvSpPr>
          <p:nvPr>
            <p:ph type="title"/>
          </p:nvPr>
        </p:nvSpPr>
        <p:spPr>
          <a:xfrm>
            <a:off x="0" y="0"/>
            <a:ext cx="10058400" cy="992187"/>
          </a:xfrm>
        </p:spPr>
        <p:txBody>
          <a:bodyPr/>
          <a:lstStyle/>
          <a:p>
            <a:pPr fontAlgn="auto">
              <a:spcAft>
                <a:spcPts val="0"/>
              </a:spcAft>
              <a:defRPr/>
            </a:pPr>
            <a:r>
              <a:rPr lang="en-US" dirty="0" smtClean="0">
                <a:solidFill>
                  <a:schemeClr val="tx1">
                    <a:lumMod val="75000"/>
                    <a:lumOff val="25000"/>
                  </a:schemeClr>
                </a:solidFill>
              </a:rPr>
              <a:t>Is it part of GDP?</a:t>
            </a:r>
            <a:endParaRPr lang="en-US" dirty="0">
              <a:solidFill>
                <a:schemeClr val="tx1">
                  <a:lumMod val="75000"/>
                  <a:lumOff val="25000"/>
                </a:schemeClr>
              </a:solidFill>
            </a:endParaRPr>
          </a:p>
        </p:txBody>
      </p:sp>
      <p:sp>
        <p:nvSpPr>
          <p:cNvPr id="40963" name="Rectangle 3"/>
          <p:cNvSpPr>
            <a:spLocks noGrp="1" noChangeArrowheads="1"/>
          </p:cNvSpPr>
          <p:nvPr>
            <p:ph idx="1"/>
          </p:nvPr>
        </p:nvSpPr>
        <p:spPr>
          <a:xfrm>
            <a:off x="228600" y="992187"/>
            <a:ext cx="8610600" cy="6070600"/>
          </a:xfrm>
        </p:spPr>
        <p:txBody>
          <a:bodyPr rtlCol="0">
            <a:noAutofit/>
          </a:bodyPr>
          <a:lstStyle/>
          <a:p>
            <a:pPr marL="91440" indent="-91440" fontAlgn="auto">
              <a:defRPr/>
            </a:pPr>
            <a:r>
              <a:rPr lang="en-US" sz="2400" dirty="0" smtClean="0">
                <a:solidFill>
                  <a:schemeClr val="tx1">
                    <a:lumMod val="75000"/>
                    <a:lumOff val="25000"/>
                  </a:schemeClr>
                </a:solidFill>
              </a:rPr>
              <a:t>A parent that stays home to care for a baby</a:t>
            </a:r>
          </a:p>
          <a:p>
            <a:pPr marL="91440" indent="-91440" fontAlgn="auto">
              <a:defRPr/>
            </a:pPr>
            <a:r>
              <a:rPr lang="en-US" sz="2400" dirty="0" smtClean="0">
                <a:solidFill>
                  <a:schemeClr val="tx1">
                    <a:lumMod val="75000"/>
                    <a:lumOff val="25000"/>
                  </a:schemeClr>
                </a:solidFill>
              </a:rPr>
              <a:t>Dinner at a restaurant</a:t>
            </a:r>
          </a:p>
          <a:p>
            <a:pPr marL="91440" indent="-91440" fontAlgn="auto">
              <a:defRPr/>
            </a:pPr>
            <a:r>
              <a:rPr lang="en-US" sz="2400" dirty="0" smtClean="0">
                <a:solidFill>
                  <a:schemeClr val="tx1">
                    <a:lumMod val="75000"/>
                    <a:lumOff val="25000"/>
                  </a:schemeClr>
                </a:solidFill>
              </a:rPr>
              <a:t>Dinner at home</a:t>
            </a:r>
          </a:p>
          <a:p>
            <a:pPr marL="91440" indent="-91440" fontAlgn="auto">
              <a:defRPr/>
            </a:pPr>
            <a:r>
              <a:rPr lang="en-US" sz="2400" dirty="0" smtClean="0">
                <a:solidFill>
                  <a:schemeClr val="tx1">
                    <a:lumMod val="75000"/>
                    <a:lumOff val="25000"/>
                  </a:schemeClr>
                </a:solidFill>
              </a:rPr>
              <a:t>A social security check</a:t>
            </a:r>
          </a:p>
          <a:p>
            <a:pPr marL="91440" indent="-91440" fontAlgn="auto">
              <a:defRPr/>
            </a:pPr>
            <a:r>
              <a:rPr lang="en-US" sz="2400" dirty="0" smtClean="0">
                <a:solidFill>
                  <a:schemeClr val="tx1">
                    <a:lumMod val="75000"/>
                    <a:lumOff val="25000"/>
                  </a:schemeClr>
                </a:solidFill>
              </a:rPr>
              <a:t>A haircut</a:t>
            </a:r>
          </a:p>
          <a:p>
            <a:pPr marL="91440" indent="-91440" fontAlgn="auto">
              <a:defRPr/>
            </a:pPr>
            <a:r>
              <a:rPr lang="en-US" sz="2400" dirty="0" smtClean="0">
                <a:solidFill>
                  <a:schemeClr val="tx1">
                    <a:lumMod val="75000"/>
                    <a:lumOff val="25000"/>
                  </a:schemeClr>
                </a:solidFill>
              </a:rPr>
              <a:t>The construction of an office building</a:t>
            </a:r>
          </a:p>
          <a:p>
            <a:pPr marL="91440" indent="-91440" fontAlgn="auto">
              <a:defRPr/>
            </a:pPr>
            <a:r>
              <a:rPr lang="en-US" sz="2400" dirty="0" smtClean="0">
                <a:solidFill>
                  <a:schemeClr val="tx1">
                    <a:lumMod val="75000"/>
                    <a:lumOff val="25000"/>
                  </a:schemeClr>
                </a:solidFill>
              </a:rPr>
              <a:t>The sale of a ten-year-old house</a:t>
            </a:r>
          </a:p>
          <a:p>
            <a:pPr marL="91440" indent="-91440" fontAlgn="auto">
              <a:defRPr/>
            </a:pPr>
            <a:r>
              <a:rPr lang="en-US" sz="2400" dirty="0" smtClean="0">
                <a:solidFill>
                  <a:schemeClr val="tx1">
                    <a:lumMod val="75000"/>
                    <a:lumOff val="25000"/>
                  </a:schemeClr>
                </a:solidFill>
              </a:rPr>
              <a:t>An oil change</a:t>
            </a:r>
          </a:p>
          <a:p>
            <a:pPr marL="91440" indent="-91440" fontAlgn="auto">
              <a:defRPr/>
            </a:pPr>
            <a:r>
              <a:rPr lang="en-US" sz="2400" dirty="0" smtClean="0">
                <a:solidFill>
                  <a:schemeClr val="tx1">
                    <a:lumMod val="75000"/>
                    <a:lumOff val="25000"/>
                  </a:schemeClr>
                </a:solidFill>
              </a:rPr>
              <a:t>Interest on a CD at your bank</a:t>
            </a:r>
          </a:p>
          <a:p>
            <a:pPr marL="91440" indent="-91440" fontAlgn="auto">
              <a:defRPr/>
            </a:pPr>
            <a:r>
              <a:rPr lang="en-US" sz="2400" dirty="0" smtClean="0">
                <a:solidFill>
                  <a:schemeClr val="tx1">
                    <a:lumMod val="75000"/>
                    <a:lumOff val="25000"/>
                  </a:schemeClr>
                </a:solidFill>
              </a:rPr>
              <a:t>A new car</a:t>
            </a:r>
          </a:p>
          <a:p>
            <a:pPr marL="91440" indent="-91440" fontAlgn="auto">
              <a:defRPr/>
            </a:pPr>
            <a:r>
              <a:rPr lang="en-US" sz="2400" dirty="0" smtClean="0">
                <a:solidFill>
                  <a:schemeClr val="tx1">
                    <a:lumMod val="75000"/>
                    <a:lumOff val="25000"/>
                  </a:schemeClr>
                </a:solidFill>
              </a:rPr>
              <a:t>Tires purchased by Ford to put on a new car</a:t>
            </a:r>
          </a:p>
          <a:p>
            <a:pPr marL="91440" indent="-91440" fontAlgn="auto">
              <a:defRPr/>
            </a:pPr>
            <a:endParaRPr lang="en-US" sz="1600" dirty="0" smtClean="0">
              <a:solidFill>
                <a:schemeClr val="tx1">
                  <a:lumMod val="75000"/>
                  <a:lumOff val="25000"/>
                </a:schemeClr>
              </a:solidFill>
            </a:endParaRPr>
          </a:p>
          <a:p>
            <a:pPr marL="91440" indent="-91440" fontAlgn="auto">
              <a:defRP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513782750"/>
      </p:ext>
    </p:extLst>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428625" y="1058863"/>
            <a:ext cx="8610600" cy="5313362"/>
          </a:xfrm>
        </p:spPr>
        <p:txBody>
          <a:bodyPr rtlCol="0">
            <a:normAutofit fontScale="85000" lnSpcReduction="20000"/>
          </a:bodyPr>
          <a:lstStyle/>
          <a:p>
            <a:pPr marL="91440" indent="-91440" fontAlgn="auto">
              <a:defRPr/>
            </a:pPr>
            <a:r>
              <a:rPr lang="en-US" sz="3300" dirty="0" smtClean="0">
                <a:solidFill>
                  <a:schemeClr val="tx1">
                    <a:lumMod val="75000"/>
                    <a:lumOff val="25000"/>
                  </a:schemeClr>
                </a:solidFill>
              </a:rPr>
              <a:t>A parent that stays home to care for a baby – </a:t>
            </a:r>
            <a:r>
              <a:rPr lang="en-US" sz="3300" b="1" dirty="0" smtClean="0">
                <a:solidFill>
                  <a:srgbClr val="FF0000"/>
                </a:solidFill>
              </a:rPr>
              <a:t>No</a:t>
            </a:r>
            <a:r>
              <a:rPr lang="en-US" sz="3300" dirty="0" smtClean="0">
                <a:solidFill>
                  <a:schemeClr val="tx1">
                    <a:lumMod val="75000"/>
                    <a:lumOff val="25000"/>
                  </a:schemeClr>
                </a:solidFill>
              </a:rPr>
              <a:t> </a:t>
            </a:r>
          </a:p>
          <a:p>
            <a:pPr marL="91440" indent="-91440" fontAlgn="auto">
              <a:defRPr/>
            </a:pPr>
            <a:r>
              <a:rPr lang="en-US" sz="3300" dirty="0" smtClean="0">
                <a:solidFill>
                  <a:schemeClr val="tx1">
                    <a:lumMod val="75000"/>
                    <a:lumOff val="25000"/>
                  </a:schemeClr>
                </a:solidFill>
              </a:rPr>
              <a:t>Dinner at a restaurant – </a:t>
            </a:r>
            <a:r>
              <a:rPr lang="en-US" sz="3300" b="1" dirty="0" smtClean="0">
                <a:solidFill>
                  <a:srgbClr val="FF0000"/>
                </a:solidFill>
              </a:rPr>
              <a:t>Yes</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Dinner at home – </a:t>
            </a:r>
            <a:r>
              <a:rPr lang="en-US" sz="3300" b="1" dirty="0" smtClean="0">
                <a:solidFill>
                  <a:srgbClr val="FF0000"/>
                </a:solidFill>
              </a:rPr>
              <a:t>No, but yes on the groceries</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A social security check – </a:t>
            </a:r>
            <a:r>
              <a:rPr lang="en-US" sz="3300" b="1" dirty="0" smtClean="0">
                <a:solidFill>
                  <a:srgbClr val="FF0000"/>
                </a:solidFill>
              </a:rPr>
              <a:t>No</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A haircut  – </a:t>
            </a:r>
            <a:r>
              <a:rPr lang="en-US" sz="3300" b="1" dirty="0" smtClean="0">
                <a:solidFill>
                  <a:srgbClr val="FF0000"/>
                </a:solidFill>
              </a:rPr>
              <a:t>Yes, unless you did it yourself</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The construction of an office building – </a:t>
            </a:r>
            <a:r>
              <a:rPr lang="en-US" sz="3300" b="1" dirty="0" smtClean="0">
                <a:solidFill>
                  <a:srgbClr val="FF0000"/>
                </a:solidFill>
              </a:rPr>
              <a:t>Yes</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The sale of a ten-year-old house – </a:t>
            </a:r>
            <a:r>
              <a:rPr lang="en-US" sz="3300" b="1" dirty="0" smtClean="0">
                <a:solidFill>
                  <a:srgbClr val="FF0000"/>
                </a:solidFill>
              </a:rPr>
              <a:t>No</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An oil change – </a:t>
            </a:r>
            <a:r>
              <a:rPr lang="en-US" sz="3300" b="1" dirty="0" smtClean="0">
                <a:solidFill>
                  <a:srgbClr val="FF0000"/>
                </a:solidFill>
              </a:rPr>
              <a:t>Yes, unless you did it yourself</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Interest on a CD at your bank – </a:t>
            </a:r>
            <a:r>
              <a:rPr lang="en-US" sz="3300" b="1" dirty="0" smtClean="0">
                <a:solidFill>
                  <a:srgbClr val="FF0000"/>
                </a:solidFill>
              </a:rPr>
              <a:t>No</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A new car – </a:t>
            </a:r>
            <a:r>
              <a:rPr lang="en-US" sz="3300" b="1" dirty="0" smtClean="0">
                <a:solidFill>
                  <a:srgbClr val="FF0000"/>
                </a:solidFill>
              </a:rPr>
              <a:t>Yes</a:t>
            </a:r>
            <a:endParaRPr lang="en-US" sz="3300" dirty="0" smtClean="0">
              <a:solidFill>
                <a:schemeClr val="tx1">
                  <a:lumMod val="75000"/>
                  <a:lumOff val="25000"/>
                </a:schemeClr>
              </a:solidFill>
            </a:endParaRPr>
          </a:p>
          <a:p>
            <a:pPr marL="91440" indent="-91440" fontAlgn="auto">
              <a:defRPr/>
            </a:pPr>
            <a:r>
              <a:rPr lang="en-US" sz="3300" dirty="0" smtClean="0">
                <a:solidFill>
                  <a:schemeClr val="tx1">
                    <a:lumMod val="75000"/>
                    <a:lumOff val="25000"/>
                  </a:schemeClr>
                </a:solidFill>
              </a:rPr>
              <a:t>Tires purchased by Ford to put on a new car – </a:t>
            </a:r>
            <a:r>
              <a:rPr lang="en-US" sz="3300" b="1" dirty="0" smtClean="0">
                <a:solidFill>
                  <a:srgbClr val="FF0000"/>
                </a:solidFill>
              </a:rPr>
              <a:t>No</a:t>
            </a:r>
            <a:endParaRPr lang="en-US" sz="3300" dirty="0" smtClean="0">
              <a:solidFill>
                <a:schemeClr val="tx1">
                  <a:lumMod val="75000"/>
                  <a:lumOff val="25000"/>
                </a:schemeClr>
              </a:solidFill>
            </a:endParaRPr>
          </a:p>
          <a:p>
            <a:pPr marL="91440" indent="-91440" fontAlgn="auto">
              <a:defRPr/>
            </a:pPr>
            <a:endParaRPr lang="en-US" dirty="0">
              <a:solidFill>
                <a:schemeClr val="tx1">
                  <a:lumMod val="75000"/>
                  <a:lumOff val="25000"/>
                </a:schemeClr>
              </a:solidFill>
            </a:endParaRPr>
          </a:p>
        </p:txBody>
      </p:sp>
      <p:pic>
        <p:nvPicPr>
          <p:cNvPr id="3" name="Picture 2"/>
          <p:cNvPicPr>
            <a:picLocks noChangeAspect="1"/>
          </p:cNvPicPr>
          <p:nvPr/>
        </p:nvPicPr>
        <p:blipFill>
          <a:blip r:embed="rId2"/>
          <a:stretch>
            <a:fillRect/>
          </a:stretch>
        </p:blipFill>
        <p:spPr>
          <a:xfrm>
            <a:off x="0" y="0"/>
            <a:ext cx="10333616" cy="1329043"/>
          </a:xfrm>
          <a:prstGeom prst="rect">
            <a:avLst/>
          </a:prstGeom>
        </p:spPr>
      </p:pic>
    </p:spTree>
    <p:extLst>
      <p:ext uri="{BB962C8B-B14F-4D97-AF65-F5344CB8AC3E}">
        <p14:creationId xmlns:p14="http://schemas.microsoft.com/office/powerpoint/2010/main" val="2339509704"/>
      </p:ext>
    </p:extLst>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0" y="-484187"/>
            <a:ext cx="10058400" cy="1449387"/>
          </a:xfrm>
        </p:spPr>
        <p:txBody>
          <a:bodyPr/>
          <a:lstStyle/>
          <a:p>
            <a:pPr fontAlgn="auto">
              <a:spcAft>
                <a:spcPts val="0"/>
              </a:spcAft>
              <a:defRPr/>
            </a:pPr>
            <a:r>
              <a:rPr lang="en-US" dirty="0">
                <a:solidFill>
                  <a:schemeClr val="tx1">
                    <a:lumMod val="75000"/>
                    <a:lumOff val="25000"/>
                  </a:schemeClr>
                </a:solidFill>
              </a:rPr>
              <a:t>GDP: </a:t>
            </a:r>
            <a:r>
              <a:rPr lang="en-US" dirty="0" smtClean="0">
                <a:solidFill>
                  <a:schemeClr val="tx1">
                    <a:lumMod val="75000"/>
                    <a:lumOff val="25000"/>
                  </a:schemeClr>
                </a:solidFill>
              </a:rPr>
              <a:t>Two Methods</a:t>
            </a:r>
            <a:endParaRPr lang="en-US" dirty="0">
              <a:solidFill>
                <a:schemeClr val="tx1">
                  <a:lumMod val="75000"/>
                  <a:lumOff val="25000"/>
                </a:schemeClr>
              </a:solidFill>
            </a:endParaRPr>
          </a:p>
        </p:txBody>
      </p:sp>
      <p:sp>
        <p:nvSpPr>
          <p:cNvPr id="15363" name="Rectangle 3"/>
          <p:cNvSpPr>
            <a:spLocks noGrp="1" noChangeArrowheads="1"/>
          </p:cNvSpPr>
          <p:nvPr>
            <p:ph idx="1"/>
          </p:nvPr>
        </p:nvSpPr>
        <p:spPr>
          <a:xfrm>
            <a:off x="585788" y="1952626"/>
            <a:ext cx="10687050" cy="2624137"/>
          </a:xfrm>
        </p:spPr>
        <p:txBody>
          <a:bodyPr/>
          <a:lstStyle/>
          <a:p>
            <a:r>
              <a:rPr lang="en-US" altLang="en-US" sz="4000" b="1" dirty="0" smtClean="0"/>
              <a:t>Expenditure method </a:t>
            </a:r>
            <a:r>
              <a:rPr lang="en-US" altLang="en-US" sz="4000" dirty="0" smtClean="0"/>
              <a:t>(product market) – what is produced is also purchased</a:t>
            </a:r>
          </a:p>
          <a:p>
            <a:r>
              <a:rPr lang="en-US" altLang="en-US" sz="4000" b="1" dirty="0" smtClean="0"/>
              <a:t>Income method </a:t>
            </a:r>
            <a:r>
              <a:rPr lang="en-US" altLang="en-US" sz="4000" dirty="0" smtClean="0"/>
              <a:t>(resource market) – the total value is the sum of all the parts</a:t>
            </a:r>
          </a:p>
          <a:p>
            <a:pPr lvl="1"/>
            <a:r>
              <a:rPr lang="en-US" altLang="en-US" sz="3600" dirty="0" smtClean="0">
                <a:hlinkClick r:id="rId2"/>
              </a:rPr>
              <a:t>Video</a:t>
            </a:r>
            <a:endParaRPr lang="en-US" altLang="en-US" sz="3600" dirty="0" smtClean="0"/>
          </a:p>
          <a:p>
            <a:pPr lvl="1"/>
            <a:endParaRPr lang="en-US" altLang="en-US" dirty="0" smtClean="0"/>
          </a:p>
        </p:txBody>
      </p:sp>
    </p:spTree>
    <p:extLst>
      <p:ext uri="{BB962C8B-B14F-4D97-AF65-F5344CB8AC3E}">
        <p14:creationId xmlns:p14="http://schemas.microsoft.com/office/powerpoint/2010/main" val="2592002946"/>
      </p:ext>
    </p:extLst>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2610" name="Text Box 2"/>
          <p:cNvSpPr txBox="1">
            <a:spLocks noChangeArrowheads="1"/>
          </p:cNvSpPr>
          <p:nvPr/>
        </p:nvSpPr>
        <p:spPr bwMode="auto">
          <a:xfrm>
            <a:off x="488950" y="5195887"/>
            <a:ext cx="11269663" cy="1098550"/>
          </a:xfrm>
          <a:prstGeom prst="rect">
            <a:avLst/>
          </a:prstGeom>
          <a:noFill/>
          <a:ln>
            <a:noFill/>
          </a:ln>
          <a:effectLst/>
          <a:extLst>
            <a:ext uri="{909E8E84-426E-40DD-AFC4-6F175D3DCCD1}">
              <a14:hiddenFill xmlns:a14="http://schemas.microsoft.com/office/drawing/2010/main">
                <a:solidFill>
                  <a:srgbClr val="98C2F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0" tIns="91440" rIns="457200" bIns="91440" anchor="ct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ctr" eaLnBrk="0" fontAlgn="base" hangingPunct="0">
              <a:spcBef>
                <a:spcPct val="50000"/>
              </a:spcBef>
              <a:spcAft>
                <a:spcPct val="0"/>
              </a:spcAft>
            </a:pPr>
            <a:r>
              <a:rPr kumimoji="0" lang="en-US" altLang="en-US" sz="2000" b="1" dirty="0">
                <a:solidFill>
                  <a:srgbClr val="000000"/>
                </a:solidFill>
              </a:rPr>
              <a:t>Consumer goods include </a:t>
            </a:r>
            <a:r>
              <a:rPr kumimoji="0" lang="en-US" altLang="en-US" sz="2000" b="1" dirty="0">
                <a:solidFill>
                  <a:srgbClr val="BD582C"/>
                </a:solidFill>
              </a:rPr>
              <a:t>durable goods</a:t>
            </a:r>
            <a:r>
              <a:rPr kumimoji="0" lang="en-US" altLang="en-US" sz="2000" b="1" dirty="0">
                <a:solidFill>
                  <a:srgbClr val="000000"/>
                </a:solidFill>
              </a:rPr>
              <a:t>, goods that last for a relatively long time like refrigerators, and </a:t>
            </a:r>
            <a:r>
              <a:rPr kumimoji="0" lang="en-US" altLang="en-US" sz="2000" b="1" dirty="0">
                <a:solidFill>
                  <a:srgbClr val="BD582C"/>
                </a:solidFill>
              </a:rPr>
              <a:t>nondurable goods</a:t>
            </a:r>
            <a:r>
              <a:rPr kumimoji="0" lang="en-US" altLang="en-US" sz="2000" b="1" dirty="0">
                <a:solidFill>
                  <a:srgbClr val="000000"/>
                </a:solidFill>
              </a:rPr>
              <a:t>, or goods that last a short period of time, like food and light bulbs.</a:t>
            </a:r>
          </a:p>
        </p:txBody>
      </p:sp>
      <p:sp>
        <p:nvSpPr>
          <p:cNvPr id="452611" name="Rectangle 3"/>
          <p:cNvSpPr>
            <a:spLocks noGrp="1" noChangeArrowheads="1"/>
          </p:cNvSpPr>
          <p:nvPr>
            <p:ph type="title"/>
          </p:nvPr>
        </p:nvSpPr>
        <p:spPr>
          <a:xfrm>
            <a:off x="49213" y="-317497"/>
            <a:ext cx="7543800" cy="1449387"/>
          </a:xfrm>
        </p:spPr>
        <p:txBody>
          <a:bodyPr/>
          <a:lstStyle/>
          <a:p>
            <a:pPr fontAlgn="auto">
              <a:spcAft>
                <a:spcPts val="0"/>
              </a:spcAft>
              <a:defRPr/>
            </a:pPr>
            <a:r>
              <a:rPr lang="en-US" altLang="en-US" dirty="0" smtClean="0">
                <a:solidFill>
                  <a:schemeClr val="tx1">
                    <a:lumMod val="75000"/>
                    <a:lumOff val="25000"/>
                  </a:schemeClr>
                </a:solidFill>
              </a:rPr>
              <a:t>Calculating GDP</a:t>
            </a:r>
          </a:p>
        </p:txBody>
      </p:sp>
      <p:sp>
        <p:nvSpPr>
          <p:cNvPr id="452612" name="Rectangle 4"/>
          <p:cNvSpPr>
            <a:spLocks noGrp="1" noChangeArrowheads="1"/>
          </p:cNvSpPr>
          <p:nvPr>
            <p:ph sz="half" idx="1"/>
          </p:nvPr>
        </p:nvSpPr>
        <p:spPr>
          <a:xfrm>
            <a:off x="488950" y="1334296"/>
            <a:ext cx="3703638" cy="4022725"/>
          </a:xfrm>
        </p:spPr>
        <p:txBody>
          <a:bodyPr/>
          <a:lstStyle/>
          <a:p>
            <a:pPr>
              <a:buFontTx/>
              <a:buNone/>
            </a:pPr>
            <a:r>
              <a:rPr lang="en-US" altLang="en-US" dirty="0">
                <a:solidFill>
                  <a:schemeClr val="hlink"/>
                </a:solidFill>
              </a:rPr>
              <a:t>The Expenditure Approach</a:t>
            </a:r>
            <a:endParaRPr lang="en-US" altLang="en-US" dirty="0"/>
          </a:p>
          <a:p>
            <a:r>
              <a:rPr lang="en-US" altLang="en-US" dirty="0"/>
              <a:t>The expenditure approach totals annual expenditures on four categories of final goods or services.</a:t>
            </a:r>
          </a:p>
          <a:p>
            <a:pPr marL="738188" lvl="1" indent="-280988">
              <a:buNone/>
            </a:pPr>
            <a:r>
              <a:rPr lang="en-US" altLang="en-US" sz="2000" dirty="0" smtClean="0"/>
              <a:t>1. Consumer goods and services</a:t>
            </a:r>
          </a:p>
          <a:p>
            <a:pPr marL="738188" lvl="1" indent="-280988">
              <a:spcBef>
                <a:spcPct val="0"/>
              </a:spcBef>
              <a:buNone/>
            </a:pPr>
            <a:r>
              <a:rPr lang="en-US" altLang="en-US" sz="2000" dirty="0" smtClean="0"/>
              <a:t>2. Business goods and services</a:t>
            </a:r>
          </a:p>
          <a:p>
            <a:pPr marL="738188" lvl="1" indent="-280988">
              <a:spcBef>
                <a:spcPct val="0"/>
              </a:spcBef>
              <a:buNone/>
            </a:pPr>
            <a:r>
              <a:rPr lang="en-US" altLang="en-US" sz="2000" dirty="0" smtClean="0"/>
              <a:t>3. Government goods and services</a:t>
            </a:r>
          </a:p>
          <a:p>
            <a:pPr marL="738188" lvl="1" indent="-280988">
              <a:spcBef>
                <a:spcPct val="0"/>
              </a:spcBef>
              <a:buNone/>
            </a:pPr>
            <a:r>
              <a:rPr lang="en-US" altLang="en-US" sz="2000" dirty="0" smtClean="0"/>
              <a:t>4. Net exports or imports of goods or services.</a:t>
            </a:r>
          </a:p>
        </p:txBody>
      </p:sp>
      <p:sp>
        <p:nvSpPr>
          <p:cNvPr id="452613" name="Rectangle 5"/>
          <p:cNvSpPr>
            <a:spLocks noGrp="1" noChangeArrowheads="1"/>
          </p:cNvSpPr>
          <p:nvPr>
            <p:ph sz="half" idx="2"/>
          </p:nvPr>
        </p:nvSpPr>
        <p:spPr>
          <a:xfrm>
            <a:off x="6388100" y="1334295"/>
            <a:ext cx="3702050" cy="4022725"/>
          </a:xfrm>
        </p:spPr>
        <p:txBody>
          <a:bodyPr/>
          <a:lstStyle/>
          <a:p>
            <a:pPr>
              <a:buFontTx/>
              <a:buNone/>
            </a:pPr>
            <a:r>
              <a:rPr lang="en-US" altLang="en-US" sz="2400" dirty="0">
                <a:solidFill>
                  <a:schemeClr val="hlink"/>
                </a:solidFill>
              </a:rPr>
              <a:t>The Income Approach</a:t>
            </a:r>
            <a:endParaRPr lang="en-US" altLang="en-US" sz="2400" dirty="0"/>
          </a:p>
          <a:p>
            <a:r>
              <a:rPr lang="en-US" altLang="en-US" sz="2400" dirty="0"/>
              <a:t>The income approach calculates GDP by adding up all the incomes in the economy.</a:t>
            </a:r>
          </a:p>
          <a:p>
            <a:endParaRPr lang="en-US" altLang="en-US" sz="1800" dirty="0"/>
          </a:p>
        </p:txBody>
      </p:sp>
    </p:spTree>
    <p:extLst>
      <p:ext uri="{BB962C8B-B14F-4D97-AF65-F5344CB8AC3E}">
        <p14:creationId xmlns:p14="http://schemas.microsoft.com/office/powerpoint/2010/main" val="199715048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52611"/>
                                        </p:tgtEl>
                                        <p:attrNameLst>
                                          <p:attrName>style.visibility</p:attrName>
                                        </p:attrNameLst>
                                      </p:cBhvr>
                                      <p:to>
                                        <p:strVal val="visible"/>
                                      </p:to>
                                    </p:set>
                                    <p:anim calcmode="lin" valueType="num">
                                      <p:cBhvr additive="base">
                                        <p:cTn id="7" dur="500" fill="hold"/>
                                        <p:tgtEl>
                                          <p:spTgt spid="452611"/>
                                        </p:tgtEl>
                                        <p:attrNameLst>
                                          <p:attrName>ppt_x</p:attrName>
                                        </p:attrNameLst>
                                      </p:cBhvr>
                                      <p:tavLst>
                                        <p:tav tm="0">
                                          <p:val>
                                            <p:strVal val="#ppt_x"/>
                                          </p:val>
                                        </p:tav>
                                        <p:tav tm="100000">
                                          <p:val>
                                            <p:strVal val="#ppt_x"/>
                                          </p:val>
                                        </p:tav>
                                      </p:tavLst>
                                    </p:anim>
                                    <p:anim calcmode="lin" valueType="num">
                                      <p:cBhvr additive="base">
                                        <p:cTn id="8" dur="500" fill="hold"/>
                                        <p:tgtEl>
                                          <p:spTgt spid="45261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452610"/>
                                        </p:tgtEl>
                                        <p:attrNameLst>
                                          <p:attrName>style.visibility</p:attrName>
                                        </p:attrNameLst>
                                      </p:cBhvr>
                                      <p:to>
                                        <p:strVal val="visible"/>
                                      </p:to>
                                    </p:set>
                                    <p:anim calcmode="lin" valueType="num">
                                      <p:cBhvr>
                                        <p:cTn id="13" dur="500" fill="hold"/>
                                        <p:tgtEl>
                                          <p:spTgt spid="452610"/>
                                        </p:tgtEl>
                                        <p:attrNameLst>
                                          <p:attrName>ppt_w</p:attrName>
                                        </p:attrNameLst>
                                      </p:cBhvr>
                                      <p:tavLst>
                                        <p:tav tm="0">
                                          <p:val>
                                            <p:strVal val="2/3*#ppt_w"/>
                                          </p:val>
                                        </p:tav>
                                        <p:tav tm="100000">
                                          <p:val>
                                            <p:strVal val="#ppt_w"/>
                                          </p:val>
                                        </p:tav>
                                      </p:tavLst>
                                    </p:anim>
                                    <p:anim calcmode="lin" valueType="num">
                                      <p:cBhvr>
                                        <p:cTn id="14" dur="500" fill="hold"/>
                                        <p:tgtEl>
                                          <p:spTgt spid="452610"/>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52612">
                                            <p:txEl>
                                              <p:pRg st="0" end="0"/>
                                            </p:txEl>
                                          </p:spTgt>
                                        </p:tgtEl>
                                        <p:attrNameLst>
                                          <p:attrName>style.visibility</p:attrName>
                                        </p:attrNameLst>
                                      </p:cBhvr>
                                      <p:to>
                                        <p:strVal val="visible"/>
                                      </p:to>
                                    </p:set>
                                    <p:animEffect transition="in" filter="dissolve">
                                      <p:cBhvr>
                                        <p:cTn id="19" dur="500"/>
                                        <p:tgtEl>
                                          <p:spTgt spid="452612">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452612">
                                            <p:txEl>
                                              <p:pRg st="1" end="1"/>
                                            </p:txEl>
                                          </p:spTgt>
                                        </p:tgtEl>
                                        <p:attrNameLst>
                                          <p:attrName>style.visibility</p:attrName>
                                        </p:attrNameLst>
                                      </p:cBhvr>
                                      <p:to>
                                        <p:strVal val="visible"/>
                                      </p:to>
                                    </p:set>
                                    <p:animEffect transition="in" filter="dissolve">
                                      <p:cBhvr>
                                        <p:cTn id="24" dur="500"/>
                                        <p:tgtEl>
                                          <p:spTgt spid="452612">
                                            <p:txEl>
                                              <p:pRg st="1" end="1"/>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452612">
                                            <p:txEl>
                                              <p:pRg st="2" end="2"/>
                                            </p:txEl>
                                          </p:spTgt>
                                        </p:tgtEl>
                                        <p:attrNameLst>
                                          <p:attrName>style.visibility</p:attrName>
                                        </p:attrNameLst>
                                      </p:cBhvr>
                                      <p:to>
                                        <p:strVal val="visible"/>
                                      </p:to>
                                    </p:set>
                                    <p:animEffect transition="in" filter="dissolve">
                                      <p:cBhvr>
                                        <p:cTn id="29" dur="500"/>
                                        <p:tgtEl>
                                          <p:spTgt spid="452612">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452612">
                                            <p:txEl>
                                              <p:pRg st="3" end="3"/>
                                            </p:txEl>
                                          </p:spTgt>
                                        </p:tgtEl>
                                        <p:attrNameLst>
                                          <p:attrName>style.visibility</p:attrName>
                                        </p:attrNameLst>
                                      </p:cBhvr>
                                      <p:to>
                                        <p:strVal val="visible"/>
                                      </p:to>
                                    </p:set>
                                    <p:animEffect transition="in" filter="dissolve">
                                      <p:cBhvr>
                                        <p:cTn id="34" dur="500"/>
                                        <p:tgtEl>
                                          <p:spTgt spid="452612">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452612">
                                            <p:txEl>
                                              <p:pRg st="4" end="4"/>
                                            </p:txEl>
                                          </p:spTgt>
                                        </p:tgtEl>
                                        <p:attrNameLst>
                                          <p:attrName>style.visibility</p:attrName>
                                        </p:attrNameLst>
                                      </p:cBhvr>
                                      <p:to>
                                        <p:strVal val="visible"/>
                                      </p:to>
                                    </p:set>
                                    <p:animEffect transition="in" filter="dissolve">
                                      <p:cBhvr>
                                        <p:cTn id="39" dur="500"/>
                                        <p:tgtEl>
                                          <p:spTgt spid="452612">
                                            <p:txEl>
                                              <p:pRg st="4" end="4"/>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52612">
                                            <p:txEl>
                                              <p:pRg st="5" end="5"/>
                                            </p:txEl>
                                          </p:spTgt>
                                        </p:tgtEl>
                                        <p:attrNameLst>
                                          <p:attrName>style.visibility</p:attrName>
                                        </p:attrNameLst>
                                      </p:cBhvr>
                                      <p:to>
                                        <p:strVal val="visible"/>
                                      </p:to>
                                    </p:set>
                                    <p:animEffect transition="in" filter="dissolve">
                                      <p:cBhvr>
                                        <p:cTn id="44" dur="500"/>
                                        <p:tgtEl>
                                          <p:spTgt spid="452612">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452613">
                                            <p:txEl>
                                              <p:pRg st="0" end="0"/>
                                            </p:txEl>
                                          </p:spTgt>
                                        </p:tgtEl>
                                        <p:attrNameLst>
                                          <p:attrName>style.visibility</p:attrName>
                                        </p:attrNameLst>
                                      </p:cBhvr>
                                      <p:to>
                                        <p:strVal val="visible"/>
                                      </p:to>
                                    </p:set>
                                    <p:animEffect transition="in" filter="dissolve">
                                      <p:cBhvr>
                                        <p:cTn id="49" dur="500"/>
                                        <p:tgtEl>
                                          <p:spTgt spid="452613">
                                            <p:txEl>
                                              <p:pRg st="0" end="0"/>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452613">
                                            <p:txEl>
                                              <p:pRg st="1" end="1"/>
                                            </p:txEl>
                                          </p:spTgt>
                                        </p:tgtEl>
                                        <p:attrNameLst>
                                          <p:attrName>style.visibility</p:attrName>
                                        </p:attrNameLst>
                                      </p:cBhvr>
                                      <p:to>
                                        <p:strVal val="visible"/>
                                      </p:to>
                                    </p:set>
                                    <p:animEffect transition="in" filter="dissolve">
                                      <p:cBhvr>
                                        <p:cTn id="54" dur="500"/>
                                        <p:tgtEl>
                                          <p:spTgt spid="4526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0" grpId="0" autoUpdateAnimBg="0"/>
      <p:bldP spid="452611" grpId="0" autoUpdateAnimBg="0"/>
      <p:bldP spid="452612" grpId="0" build="p" bldLvl="5" autoUpdateAnimBg="0"/>
      <p:bldP spid="452613" grpId="0" build="p" bldLvl="5"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43839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5813" y="808039"/>
            <a:ext cx="7975600" cy="795337"/>
          </a:xfrm>
        </p:spPr>
        <p:txBody>
          <a:bodyPr>
            <a:normAutofit fontScale="90000"/>
          </a:bodyPr>
          <a:lstStyle/>
          <a:p>
            <a:pPr fontAlgn="auto">
              <a:spcAft>
                <a:spcPts val="0"/>
              </a:spcAft>
              <a:defRPr/>
            </a:pPr>
            <a:r>
              <a:rPr lang="en-US" dirty="0" smtClean="0">
                <a:solidFill>
                  <a:schemeClr val="tx1">
                    <a:lumMod val="75000"/>
                    <a:lumOff val="25000"/>
                  </a:schemeClr>
                </a:solidFill>
              </a:rPr>
              <a:t>Expenditures → GDP = C + I + G + </a:t>
            </a:r>
            <a:r>
              <a:rPr lang="en-US" dirty="0" err="1" smtClean="0">
                <a:solidFill>
                  <a:schemeClr val="tx1">
                    <a:lumMod val="75000"/>
                    <a:lumOff val="25000"/>
                  </a:schemeClr>
                </a:solidFill>
              </a:rPr>
              <a:t>Xn</a:t>
            </a:r>
            <a:endParaRPr lang="en-US" dirty="0">
              <a:solidFill>
                <a:schemeClr val="tx1">
                  <a:lumMod val="75000"/>
                  <a:lumOff val="25000"/>
                </a:schemeClr>
              </a:solidFill>
            </a:endParaRPr>
          </a:p>
        </p:txBody>
      </p:sp>
      <p:graphicFrame>
        <p:nvGraphicFramePr>
          <p:cNvPr id="4" name="Content Placeholder 3"/>
          <p:cNvGraphicFramePr>
            <a:graphicFrameLocks noGrp="1"/>
          </p:cNvGraphicFramePr>
          <p:nvPr>
            <p:ph idx="1"/>
          </p:nvPr>
        </p:nvGraphicFramePr>
        <p:xfrm>
          <a:off x="1981200" y="914401"/>
          <a:ext cx="8229600" cy="5229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30408645"/>
      </p:ext>
    </p:extLst>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tx1">
                    <a:lumMod val="75000"/>
                    <a:lumOff val="25000"/>
                  </a:schemeClr>
                </a:solidFill>
              </a:rPr>
              <a:t>Income → GDP ≈ W + R + I + P </a:t>
            </a:r>
            <a:endParaRPr lang="en-US" dirty="0">
              <a:solidFill>
                <a:schemeClr val="tx1">
                  <a:lumMod val="75000"/>
                  <a:lumOff val="25000"/>
                </a:schemeClr>
              </a:solidFill>
            </a:endParaRPr>
          </a:p>
        </p:txBody>
      </p:sp>
      <p:graphicFrame>
        <p:nvGraphicFramePr>
          <p:cNvPr id="4" name="Content Placeholder 3"/>
          <p:cNvGraphicFramePr>
            <a:graphicFrameLocks noGrp="1"/>
          </p:cNvGraphicFramePr>
          <p:nvPr>
            <p:ph idx="1"/>
          </p:nvPr>
        </p:nvGraphicFramePr>
        <p:xfrm>
          <a:off x="2007704" y="2117035"/>
          <a:ext cx="8229600" cy="38531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8661755"/>
      </p:ext>
    </p:extLst>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3634" name="Group 2"/>
          <p:cNvGrpSpPr>
            <a:grpSpLocks/>
          </p:cNvGrpSpPr>
          <p:nvPr/>
        </p:nvGrpSpPr>
        <p:grpSpPr bwMode="auto">
          <a:xfrm>
            <a:off x="2492375" y="2654300"/>
            <a:ext cx="7239000" cy="3568700"/>
            <a:chOff x="384" y="1728"/>
            <a:chExt cx="4560" cy="2248"/>
          </a:xfrm>
        </p:grpSpPr>
        <p:pic>
          <p:nvPicPr>
            <p:cNvPr id="1948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 y="1728"/>
              <a:ext cx="4560" cy="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9" name="Text Box 4"/>
            <p:cNvSpPr txBox="1">
              <a:spLocks noChangeArrowheads="1"/>
            </p:cNvSpPr>
            <p:nvPr/>
          </p:nvSpPr>
          <p:spPr bwMode="auto">
            <a:xfrm>
              <a:off x="480" y="1804"/>
              <a:ext cx="158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r" eaLnBrk="0" fontAlgn="base" hangingPunct="0">
                <a:spcBef>
                  <a:spcPct val="50000"/>
                </a:spcBef>
                <a:spcAft>
                  <a:spcPct val="0"/>
                </a:spcAft>
              </a:pPr>
              <a:r>
                <a:rPr kumimoji="0" lang="en-US" altLang="en-US" sz="1400" b="1">
                  <a:solidFill>
                    <a:srgbClr val="FFFFFF"/>
                  </a:solidFill>
                </a:rPr>
                <a:t>Nominal and Real GDP</a:t>
              </a:r>
              <a:endParaRPr kumimoji="0" lang="en-US" altLang="en-US" sz="1800">
                <a:solidFill>
                  <a:srgbClr val="000000"/>
                </a:solidFill>
              </a:endParaRPr>
            </a:p>
          </p:txBody>
        </p:sp>
      </p:grpSp>
      <p:grpSp>
        <p:nvGrpSpPr>
          <p:cNvPr id="453637" name="Group 5"/>
          <p:cNvGrpSpPr>
            <a:grpSpLocks/>
          </p:cNvGrpSpPr>
          <p:nvPr/>
        </p:nvGrpSpPr>
        <p:grpSpPr bwMode="auto">
          <a:xfrm>
            <a:off x="2622551" y="3087688"/>
            <a:ext cx="2390775" cy="2665412"/>
            <a:chOff x="431" y="2001"/>
            <a:chExt cx="1506" cy="1679"/>
          </a:xfrm>
        </p:grpSpPr>
        <p:sp>
          <p:nvSpPr>
            <p:cNvPr id="19479" name="Text Box 6"/>
            <p:cNvSpPr txBox="1">
              <a:spLocks noChangeArrowheads="1"/>
            </p:cNvSpPr>
            <p:nvPr/>
          </p:nvSpPr>
          <p:spPr bwMode="auto">
            <a:xfrm>
              <a:off x="800" y="2001"/>
              <a:ext cx="736"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ctr" eaLnBrk="0" fontAlgn="base" hangingPunct="0">
                <a:lnSpc>
                  <a:spcPct val="90000"/>
                </a:lnSpc>
                <a:spcBef>
                  <a:spcPct val="50000"/>
                </a:spcBef>
                <a:spcAft>
                  <a:spcPct val="0"/>
                </a:spcAft>
              </a:pPr>
              <a:r>
                <a:rPr kumimoji="0" lang="en-US" altLang="en-US" sz="1200" b="1">
                  <a:solidFill>
                    <a:srgbClr val="000000"/>
                  </a:solidFill>
                </a:rPr>
                <a:t>Year 1 Nominal GDP</a:t>
              </a:r>
            </a:p>
          </p:txBody>
        </p:sp>
        <p:sp>
          <p:nvSpPr>
            <p:cNvPr id="19480" name="Text Box 7"/>
            <p:cNvSpPr txBox="1">
              <a:spLocks noChangeArrowheads="1"/>
            </p:cNvSpPr>
            <p:nvPr/>
          </p:nvSpPr>
          <p:spPr bwMode="auto">
            <a:xfrm>
              <a:off x="623" y="2362"/>
              <a:ext cx="124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lnSpc>
                  <a:spcPct val="90000"/>
                </a:lnSpc>
                <a:spcBef>
                  <a:spcPct val="50000"/>
                </a:spcBef>
                <a:spcAft>
                  <a:spcPct val="0"/>
                </a:spcAft>
              </a:pPr>
              <a:r>
                <a:rPr kumimoji="0" lang="en-US" altLang="en-US" sz="1000">
                  <a:solidFill>
                    <a:srgbClr val="000000"/>
                  </a:solidFill>
                </a:rPr>
                <a:t>Suppose an economy‘s entire output is cars and trucks.</a:t>
              </a:r>
            </a:p>
          </p:txBody>
        </p:sp>
        <p:sp>
          <p:nvSpPr>
            <p:cNvPr id="19481" name="Text Box 8"/>
            <p:cNvSpPr txBox="1">
              <a:spLocks noChangeArrowheads="1"/>
            </p:cNvSpPr>
            <p:nvPr/>
          </p:nvSpPr>
          <p:spPr bwMode="auto">
            <a:xfrm>
              <a:off x="623" y="2640"/>
              <a:ext cx="131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lnSpc>
                  <a:spcPct val="90000"/>
                </a:lnSpc>
                <a:spcBef>
                  <a:spcPct val="50000"/>
                </a:spcBef>
                <a:spcAft>
                  <a:spcPct val="0"/>
                </a:spcAft>
              </a:pPr>
              <a:r>
                <a:rPr kumimoji="0" lang="en-US" altLang="en-US" sz="1000">
                  <a:solidFill>
                    <a:srgbClr val="000000"/>
                  </a:solidFill>
                </a:rPr>
                <a:t>This year the economy produces:</a:t>
              </a:r>
            </a:p>
          </p:txBody>
        </p:sp>
        <p:sp>
          <p:nvSpPr>
            <p:cNvPr id="19482" name="Text Box 9"/>
            <p:cNvSpPr txBox="1">
              <a:spLocks noChangeArrowheads="1"/>
            </p:cNvSpPr>
            <p:nvPr/>
          </p:nvSpPr>
          <p:spPr bwMode="auto">
            <a:xfrm>
              <a:off x="437" y="2841"/>
              <a:ext cx="1440"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r" eaLnBrk="0" fontAlgn="base" hangingPunct="0">
                <a:lnSpc>
                  <a:spcPct val="90000"/>
                </a:lnSpc>
                <a:spcBef>
                  <a:spcPct val="50000"/>
                </a:spcBef>
                <a:spcAft>
                  <a:spcPct val="0"/>
                </a:spcAft>
              </a:pPr>
              <a:r>
                <a:rPr kumimoji="0" lang="en-US" altLang="en-US" sz="900" b="1">
                  <a:solidFill>
                    <a:srgbClr val="000000"/>
                  </a:solidFill>
                </a:rPr>
                <a:t>10 cars at $15,000 each = $150,000</a:t>
              </a:r>
            </a:p>
            <a:p>
              <a:pPr algn="r" eaLnBrk="0" fontAlgn="base" hangingPunct="0">
                <a:lnSpc>
                  <a:spcPct val="90000"/>
                </a:lnSpc>
                <a:spcBef>
                  <a:spcPct val="50000"/>
                </a:spcBef>
                <a:spcAft>
                  <a:spcPct val="0"/>
                </a:spcAft>
              </a:pPr>
              <a:r>
                <a:rPr kumimoji="0" lang="en-US" altLang="en-US" sz="900" b="1">
                  <a:solidFill>
                    <a:srgbClr val="000000"/>
                  </a:solidFill>
                </a:rPr>
                <a:t>+ 10 trucks at $20,000 each = $200,000</a:t>
              </a:r>
            </a:p>
            <a:p>
              <a:pPr algn="r" eaLnBrk="0" fontAlgn="base" hangingPunct="0">
                <a:lnSpc>
                  <a:spcPct val="90000"/>
                </a:lnSpc>
                <a:spcBef>
                  <a:spcPct val="50000"/>
                </a:spcBef>
                <a:spcAft>
                  <a:spcPct val="0"/>
                </a:spcAft>
              </a:pPr>
              <a:r>
                <a:rPr kumimoji="0" lang="en-US" altLang="en-US" sz="900" b="1">
                  <a:solidFill>
                    <a:srgbClr val="000000"/>
                  </a:solidFill>
                </a:rPr>
                <a:t>Total = $350,000</a:t>
              </a:r>
            </a:p>
          </p:txBody>
        </p:sp>
        <p:sp>
          <p:nvSpPr>
            <p:cNvPr id="19483" name="Text Box 10"/>
            <p:cNvSpPr txBox="1">
              <a:spLocks noChangeArrowheads="1"/>
            </p:cNvSpPr>
            <p:nvPr/>
          </p:nvSpPr>
          <p:spPr bwMode="auto">
            <a:xfrm>
              <a:off x="623" y="3238"/>
              <a:ext cx="124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spcBef>
                  <a:spcPct val="0"/>
                </a:spcBef>
                <a:spcAft>
                  <a:spcPct val="0"/>
                </a:spcAft>
              </a:pPr>
              <a:r>
                <a:rPr lang="en-US" altLang="en-US" sz="1000">
                  <a:solidFill>
                    <a:srgbClr val="000000"/>
                  </a:solidFill>
                </a:rPr>
                <a:t>Since we have used the current year’s prices to express the current year’s output, the result is a nominal GDP of $350,000.</a:t>
              </a:r>
            </a:p>
          </p:txBody>
        </p:sp>
        <p:pic>
          <p:nvPicPr>
            <p:cNvPr id="19484"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5"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 y="2558"/>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6"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 y="3168"/>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7" name="Line 14"/>
            <p:cNvSpPr>
              <a:spLocks noChangeShapeType="1"/>
            </p:cNvSpPr>
            <p:nvPr/>
          </p:nvSpPr>
          <p:spPr bwMode="auto">
            <a:xfrm flipH="1">
              <a:off x="497" y="3081"/>
              <a:ext cx="1299" cy="0"/>
            </a:xfrm>
            <a:prstGeom prst="line">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pPr>
              <a:endParaRPr kumimoji="1" lang="en-US" sz="3000">
                <a:solidFill>
                  <a:srgbClr val="000000"/>
                </a:solidFill>
                <a:latin typeface="Arial" panose="020B0604020202020204" pitchFamily="34" charset="0"/>
              </a:endParaRPr>
            </a:p>
          </p:txBody>
        </p:sp>
      </p:grpSp>
      <p:grpSp>
        <p:nvGrpSpPr>
          <p:cNvPr id="453647" name="Group 15"/>
          <p:cNvGrpSpPr>
            <a:grpSpLocks/>
          </p:cNvGrpSpPr>
          <p:nvPr/>
        </p:nvGrpSpPr>
        <p:grpSpPr bwMode="auto">
          <a:xfrm>
            <a:off x="4916489" y="3087687"/>
            <a:ext cx="2422525" cy="2930524"/>
            <a:chOff x="1911" y="2001"/>
            <a:chExt cx="1526" cy="1846"/>
          </a:xfrm>
        </p:grpSpPr>
        <p:sp>
          <p:nvSpPr>
            <p:cNvPr id="19472" name="Text Box 16"/>
            <p:cNvSpPr txBox="1">
              <a:spLocks noChangeArrowheads="1"/>
            </p:cNvSpPr>
            <p:nvPr/>
          </p:nvSpPr>
          <p:spPr bwMode="auto">
            <a:xfrm>
              <a:off x="2103" y="2362"/>
              <a:ext cx="1334"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spcBef>
                  <a:spcPct val="0"/>
                </a:spcBef>
                <a:spcAft>
                  <a:spcPct val="0"/>
                </a:spcAft>
              </a:pPr>
              <a:r>
                <a:rPr lang="en-US" altLang="en-US" sz="1000">
                  <a:solidFill>
                    <a:srgbClr val="000000"/>
                  </a:solidFill>
                </a:rPr>
                <a:t>In the second year, the economy’s output does not increase, but the prices of the cars and trucks do: </a:t>
              </a:r>
            </a:p>
          </p:txBody>
        </p:sp>
        <p:sp>
          <p:nvSpPr>
            <p:cNvPr id="19473" name="Text Box 17"/>
            <p:cNvSpPr txBox="1">
              <a:spLocks noChangeArrowheads="1"/>
            </p:cNvSpPr>
            <p:nvPr/>
          </p:nvSpPr>
          <p:spPr bwMode="auto">
            <a:xfrm>
              <a:off x="2103" y="3178"/>
              <a:ext cx="1321" cy="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lnSpc>
                  <a:spcPct val="90000"/>
                </a:lnSpc>
                <a:spcBef>
                  <a:spcPct val="50000"/>
                </a:spcBef>
                <a:spcAft>
                  <a:spcPct val="0"/>
                </a:spcAft>
              </a:pPr>
              <a:r>
                <a:rPr lang="en-US" altLang="en-US" sz="1000">
                  <a:solidFill>
                    <a:srgbClr val="000000"/>
                  </a:solidFill>
                </a:rPr>
                <a:t>This new GDP figure of $370,000 is misleading. GDP rises because of an increase in prices. Economists prefer to have a measure of GDP that is not affected by changes in prices. So they calculate real GDP.</a:t>
              </a:r>
            </a:p>
          </p:txBody>
        </p:sp>
        <p:sp>
          <p:nvSpPr>
            <p:cNvPr id="19474" name="Text Box 18"/>
            <p:cNvSpPr txBox="1">
              <a:spLocks noChangeArrowheads="1"/>
            </p:cNvSpPr>
            <p:nvPr/>
          </p:nvSpPr>
          <p:spPr bwMode="auto">
            <a:xfrm>
              <a:off x="1917" y="2770"/>
              <a:ext cx="1440"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r" eaLnBrk="0" fontAlgn="base" hangingPunct="0">
                <a:lnSpc>
                  <a:spcPct val="90000"/>
                </a:lnSpc>
                <a:spcBef>
                  <a:spcPct val="50000"/>
                </a:spcBef>
                <a:spcAft>
                  <a:spcPct val="0"/>
                </a:spcAft>
              </a:pPr>
              <a:r>
                <a:rPr kumimoji="0" lang="en-US" altLang="en-US" sz="900" b="1">
                  <a:solidFill>
                    <a:srgbClr val="000000"/>
                  </a:solidFill>
                </a:rPr>
                <a:t>10 cars at $16,000 each = $160,000</a:t>
              </a:r>
            </a:p>
            <a:p>
              <a:pPr algn="r" eaLnBrk="0" fontAlgn="base" hangingPunct="0">
                <a:lnSpc>
                  <a:spcPct val="90000"/>
                </a:lnSpc>
                <a:spcBef>
                  <a:spcPct val="50000"/>
                </a:spcBef>
                <a:spcAft>
                  <a:spcPct val="0"/>
                </a:spcAft>
              </a:pPr>
              <a:r>
                <a:rPr kumimoji="0" lang="en-US" altLang="en-US" sz="900" b="1">
                  <a:solidFill>
                    <a:srgbClr val="000000"/>
                  </a:solidFill>
                </a:rPr>
                <a:t>+ 10 trucks at $21,000 each = $210,000</a:t>
              </a:r>
            </a:p>
            <a:p>
              <a:pPr algn="r" eaLnBrk="0" fontAlgn="base" hangingPunct="0">
                <a:lnSpc>
                  <a:spcPct val="90000"/>
                </a:lnSpc>
                <a:spcBef>
                  <a:spcPct val="50000"/>
                </a:spcBef>
                <a:spcAft>
                  <a:spcPct val="0"/>
                </a:spcAft>
              </a:pPr>
              <a:r>
                <a:rPr kumimoji="0" lang="en-US" altLang="en-US" sz="900" b="1">
                  <a:solidFill>
                    <a:srgbClr val="000000"/>
                  </a:solidFill>
                </a:rPr>
                <a:t>Total = $370,000</a:t>
              </a:r>
            </a:p>
          </p:txBody>
        </p:sp>
        <p:pic>
          <p:nvPicPr>
            <p:cNvPr id="19475"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1"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1" y="311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Line 21"/>
            <p:cNvSpPr>
              <a:spLocks noChangeShapeType="1"/>
            </p:cNvSpPr>
            <p:nvPr/>
          </p:nvSpPr>
          <p:spPr bwMode="auto">
            <a:xfrm flipH="1">
              <a:off x="1977" y="3010"/>
              <a:ext cx="1299" cy="0"/>
            </a:xfrm>
            <a:prstGeom prst="line">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pPr>
              <a:endParaRPr kumimoji="1" lang="en-US" sz="3000">
                <a:solidFill>
                  <a:srgbClr val="000000"/>
                </a:solidFill>
                <a:latin typeface="Arial" panose="020B0604020202020204" pitchFamily="34" charset="0"/>
              </a:endParaRPr>
            </a:p>
          </p:txBody>
        </p:sp>
        <p:sp>
          <p:nvSpPr>
            <p:cNvPr id="19478" name="Text Box 22"/>
            <p:cNvSpPr txBox="1">
              <a:spLocks noChangeArrowheads="1"/>
            </p:cNvSpPr>
            <p:nvPr/>
          </p:nvSpPr>
          <p:spPr bwMode="auto">
            <a:xfrm>
              <a:off x="2309" y="2001"/>
              <a:ext cx="736"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ctr" eaLnBrk="0" fontAlgn="base" hangingPunct="0">
                <a:lnSpc>
                  <a:spcPct val="90000"/>
                </a:lnSpc>
                <a:spcBef>
                  <a:spcPct val="50000"/>
                </a:spcBef>
                <a:spcAft>
                  <a:spcPct val="0"/>
                </a:spcAft>
              </a:pPr>
              <a:r>
                <a:rPr kumimoji="0" lang="en-US" altLang="en-US" sz="1200" b="1">
                  <a:solidFill>
                    <a:srgbClr val="000000"/>
                  </a:solidFill>
                </a:rPr>
                <a:t>Year 2 Nominal GDP</a:t>
              </a:r>
            </a:p>
          </p:txBody>
        </p:sp>
      </p:grpSp>
      <p:grpSp>
        <p:nvGrpSpPr>
          <p:cNvPr id="453655" name="Group 23"/>
          <p:cNvGrpSpPr>
            <a:grpSpLocks/>
          </p:cNvGrpSpPr>
          <p:nvPr/>
        </p:nvGrpSpPr>
        <p:grpSpPr bwMode="auto">
          <a:xfrm>
            <a:off x="7229476" y="3087687"/>
            <a:ext cx="2422525" cy="2936874"/>
            <a:chOff x="3333" y="2001"/>
            <a:chExt cx="1526" cy="1850"/>
          </a:xfrm>
        </p:grpSpPr>
        <p:sp>
          <p:nvSpPr>
            <p:cNvPr id="19465" name="Text Box 24"/>
            <p:cNvSpPr txBox="1">
              <a:spLocks noChangeArrowheads="1"/>
            </p:cNvSpPr>
            <p:nvPr/>
          </p:nvSpPr>
          <p:spPr bwMode="auto">
            <a:xfrm>
              <a:off x="3344" y="3264"/>
              <a:ext cx="1440"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r" eaLnBrk="0" fontAlgn="base" hangingPunct="0">
                <a:lnSpc>
                  <a:spcPct val="90000"/>
                </a:lnSpc>
                <a:spcBef>
                  <a:spcPct val="50000"/>
                </a:spcBef>
                <a:spcAft>
                  <a:spcPct val="0"/>
                </a:spcAft>
              </a:pPr>
              <a:r>
                <a:rPr kumimoji="0" lang="en-US" altLang="en-US" sz="900" b="1">
                  <a:solidFill>
                    <a:srgbClr val="000000"/>
                  </a:solidFill>
                </a:rPr>
                <a:t>10 cars at $15,000 each = $150,000</a:t>
              </a:r>
            </a:p>
            <a:p>
              <a:pPr algn="r" eaLnBrk="0" fontAlgn="base" hangingPunct="0">
                <a:lnSpc>
                  <a:spcPct val="90000"/>
                </a:lnSpc>
                <a:spcBef>
                  <a:spcPct val="50000"/>
                </a:spcBef>
                <a:spcAft>
                  <a:spcPct val="0"/>
                </a:spcAft>
              </a:pPr>
              <a:r>
                <a:rPr kumimoji="0" lang="en-US" altLang="en-US" sz="900" b="1">
                  <a:solidFill>
                    <a:srgbClr val="000000"/>
                  </a:solidFill>
                </a:rPr>
                <a:t>+ 10 trucks at $20,000 each = $200,000</a:t>
              </a:r>
            </a:p>
            <a:p>
              <a:pPr algn="r" eaLnBrk="0" fontAlgn="base" hangingPunct="0">
                <a:lnSpc>
                  <a:spcPct val="90000"/>
                </a:lnSpc>
                <a:spcBef>
                  <a:spcPct val="50000"/>
                </a:spcBef>
                <a:spcAft>
                  <a:spcPct val="0"/>
                </a:spcAft>
              </a:pPr>
              <a:r>
                <a:rPr kumimoji="0" lang="en-US" altLang="en-US" sz="900" b="1">
                  <a:solidFill>
                    <a:srgbClr val="000000"/>
                  </a:solidFill>
                </a:rPr>
                <a:t>Total = $350,000</a:t>
              </a:r>
            </a:p>
          </p:txBody>
        </p:sp>
        <p:sp>
          <p:nvSpPr>
            <p:cNvPr id="19466" name="Line 25"/>
            <p:cNvSpPr>
              <a:spLocks noChangeShapeType="1"/>
            </p:cNvSpPr>
            <p:nvPr/>
          </p:nvSpPr>
          <p:spPr bwMode="auto">
            <a:xfrm flipH="1">
              <a:off x="3404" y="3504"/>
              <a:ext cx="1299" cy="0"/>
            </a:xfrm>
            <a:prstGeom prst="line">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0" fontAlgn="base" hangingPunct="0">
                <a:spcBef>
                  <a:spcPct val="0"/>
                </a:spcBef>
                <a:spcAft>
                  <a:spcPct val="0"/>
                </a:spcAft>
              </a:pPr>
              <a:endParaRPr kumimoji="1" lang="en-US" sz="3000">
                <a:solidFill>
                  <a:srgbClr val="000000"/>
                </a:solidFill>
                <a:latin typeface="Arial" panose="020B0604020202020204" pitchFamily="34" charset="0"/>
              </a:endParaRPr>
            </a:p>
          </p:txBody>
        </p:sp>
        <p:sp>
          <p:nvSpPr>
            <p:cNvPr id="19467" name="Text Box 26"/>
            <p:cNvSpPr txBox="1">
              <a:spLocks noChangeArrowheads="1"/>
            </p:cNvSpPr>
            <p:nvPr/>
          </p:nvSpPr>
          <p:spPr bwMode="auto">
            <a:xfrm>
              <a:off x="3525" y="2362"/>
              <a:ext cx="1334" cy="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spcBef>
                  <a:spcPct val="0"/>
                </a:spcBef>
                <a:spcAft>
                  <a:spcPct val="0"/>
                </a:spcAft>
              </a:pPr>
              <a:r>
                <a:rPr lang="en-US" altLang="en-US" sz="1000">
                  <a:solidFill>
                    <a:srgbClr val="000000"/>
                  </a:solidFill>
                </a:rPr>
                <a:t>To correct for an increase in prices, economists establish a set of constant prices by choosing one year as a base year. When they calculate real GDP for other years, they use the prices</a:t>
              </a:r>
            </a:p>
            <a:p>
              <a:pPr eaLnBrk="0" fontAlgn="base" hangingPunct="0">
                <a:spcBef>
                  <a:spcPct val="0"/>
                </a:spcBef>
                <a:spcAft>
                  <a:spcPct val="0"/>
                </a:spcAft>
              </a:pPr>
              <a:r>
                <a:rPr lang="en-US" altLang="en-US" sz="1000">
                  <a:solidFill>
                    <a:srgbClr val="000000"/>
                  </a:solidFill>
                </a:rPr>
                <a:t>from the base year. So we calculate the real GDP for Year 2 using the prices from Year 1: </a:t>
              </a:r>
            </a:p>
          </p:txBody>
        </p:sp>
        <p:pic>
          <p:nvPicPr>
            <p:cNvPr id="19468" name="Picture 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3"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9" name="Text Box 28"/>
            <p:cNvSpPr txBox="1">
              <a:spLocks noChangeArrowheads="1"/>
            </p:cNvSpPr>
            <p:nvPr/>
          </p:nvSpPr>
          <p:spPr bwMode="auto">
            <a:xfrm>
              <a:off x="3781" y="2001"/>
              <a:ext cx="618"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algn="ctr" eaLnBrk="0" fontAlgn="base" hangingPunct="0">
                <a:lnSpc>
                  <a:spcPct val="90000"/>
                </a:lnSpc>
                <a:spcBef>
                  <a:spcPct val="50000"/>
                </a:spcBef>
                <a:spcAft>
                  <a:spcPct val="0"/>
                </a:spcAft>
              </a:pPr>
              <a:r>
                <a:rPr kumimoji="0" lang="en-US" altLang="en-US" sz="1200" b="1">
                  <a:solidFill>
                    <a:srgbClr val="000000"/>
                  </a:solidFill>
                </a:rPr>
                <a:t>Year 3 Real GDP</a:t>
              </a:r>
            </a:p>
          </p:txBody>
        </p:sp>
        <p:sp>
          <p:nvSpPr>
            <p:cNvPr id="19470" name="Text Box 29"/>
            <p:cNvSpPr txBox="1">
              <a:spLocks noChangeArrowheads="1"/>
            </p:cNvSpPr>
            <p:nvPr/>
          </p:nvSpPr>
          <p:spPr bwMode="auto">
            <a:xfrm>
              <a:off x="3528" y="3618"/>
              <a:ext cx="124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0" fontAlgn="base" hangingPunct="0">
                <a:lnSpc>
                  <a:spcPct val="90000"/>
                </a:lnSpc>
                <a:spcBef>
                  <a:spcPct val="50000"/>
                </a:spcBef>
                <a:spcAft>
                  <a:spcPct val="0"/>
                </a:spcAft>
              </a:pPr>
              <a:r>
                <a:rPr lang="en-US" altLang="en-US" sz="1000">
                  <a:solidFill>
                    <a:srgbClr val="000000"/>
                  </a:solidFill>
                </a:rPr>
                <a:t>Real GDP for Year 2, therefore, is $350,000</a:t>
              </a:r>
            </a:p>
          </p:txBody>
        </p:sp>
        <p:pic>
          <p:nvPicPr>
            <p:cNvPr id="1947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6" y="355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8" name="Rectangle 31"/>
          <p:cNvSpPr>
            <a:spLocks noGrp="1" noChangeArrowheads="1"/>
          </p:cNvSpPr>
          <p:nvPr>
            <p:ph type="title"/>
          </p:nvPr>
        </p:nvSpPr>
        <p:spPr>
          <a:xfrm>
            <a:off x="2346325" y="287339"/>
            <a:ext cx="7543800" cy="1449387"/>
          </a:xfrm>
        </p:spPr>
        <p:txBody>
          <a:bodyPr/>
          <a:lstStyle/>
          <a:p>
            <a:pPr fontAlgn="auto">
              <a:spcAft>
                <a:spcPts val="0"/>
              </a:spcAft>
              <a:defRPr/>
            </a:pPr>
            <a:r>
              <a:rPr lang="en-US" altLang="en-US" dirty="0" smtClean="0">
                <a:solidFill>
                  <a:schemeClr val="tx1">
                    <a:lumMod val="75000"/>
                    <a:lumOff val="25000"/>
                  </a:schemeClr>
                </a:solidFill>
              </a:rPr>
              <a:t>Real and Nominal GDP</a:t>
            </a:r>
          </a:p>
        </p:txBody>
      </p:sp>
      <p:sp>
        <p:nvSpPr>
          <p:cNvPr id="19463" name="Rectangle 32"/>
          <p:cNvSpPr>
            <a:spLocks noGrp="1" noChangeArrowheads="1"/>
          </p:cNvSpPr>
          <p:nvPr>
            <p:ph sz="half" idx="1"/>
          </p:nvPr>
        </p:nvSpPr>
        <p:spPr>
          <a:xfrm>
            <a:off x="2346325" y="1846264"/>
            <a:ext cx="3703638" cy="4022725"/>
          </a:xfrm>
        </p:spPr>
        <p:txBody>
          <a:bodyPr/>
          <a:lstStyle/>
          <a:p>
            <a:r>
              <a:rPr lang="en-US" altLang="en-US" sz="1400">
                <a:solidFill>
                  <a:schemeClr val="accent2"/>
                </a:solidFill>
              </a:rPr>
              <a:t>Nominal GDP</a:t>
            </a:r>
            <a:r>
              <a:rPr lang="en-US" altLang="en-US" sz="1400"/>
              <a:t> is GDP measured in current prices.  </a:t>
            </a:r>
            <a:br>
              <a:rPr lang="en-US" altLang="en-US" sz="1400"/>
            </a:br>
            <a:r>
              <a:rPr lang="en-US" altLang="en-US" sz="1400"/>
              <a:t>It does not account for price level increases from year to year.</a:t>
            </a:r>
          </a:p>
        </p:txBody>
      </p:sp>
      <p:sp>
        <p:nvSpPr>
          <p:cNvPr id="19464" name="Rectangle 33"/>
          <p:cNvSpPr>
            <a:spLocks noGrp="1" noChangeArrowheads="1"/>
          </p:cNvSpPr>
          <p:nvPr>
            <p:ph sz="half" idx="2"/>
          </p:nvPr>
        </p:nvSpPr>
        <p:spPr>
          <a:xfrm>
            <a:off x="6188075" y="1846264"/>
            <a:ext cx="3702050" cy="4022725"/>
          </a:xfrm>
        </p:spPr>
        <p:txBody>
          <a:bodyPr/>
          <a:lstStyle/>
          <a:p>
            <a:r>
              <a:rPr lang="en-US" altLang="en-US" smtClean="0">
                <a:solidFill>
                  <a:schemeClr val="accent2"/>
                </a:solidFill>
              </a:rPr>
              <a:t>Real GDP</a:t>
            </a:r>
            <a:r>
              <a:rPr lang="en-US" altLang="en-US" smtClean="0"/>
              <a:t> is GDP expressed in constant, or unchanging, dollars.  </a:t>
            </a:r>
          </a:p>
        </p:txBody>
      </p:sp>
    </p:spTree>
    <p:extLst>
      <p:ext uri="{BB962C8B-B14F-4D97-AF65-F5344CB8AC3E}">
        <p14:creationId xmlns:p14="http://schemas.microsoft.com/office/powerpoint/2010/main" val="275024400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53634"/>
                                        </p:tgtEl>
                                        <p:attrNameLst>
                                          <p:attrName>style.visibility</p:attrName>
                                        </p:attrNameLst>
                                      </p:cBhvr>
                                      <p:to>
                                        <p:strVal val="visible"/>
                                      </p:to>
                                    </p:set>
                                    <p:anim calcmode="lin" valueType="num">
                                      <p:cBhvr additive="base">
                                        <p:cTn id="7" dur="500" fill="hold"/>
                                        <p:tgtEl>
                                          <p:spTgt spid="453634"/>
                                        </p:tgtEl>
                                        <p:attrNameLst>
                                          <p:attrName>ppt_x</p:attrName>
                                        </p:attrNameLst>
                                      </p:cBhvr>
                                      <p:tavLst>
                                        <p:tav tm="0">
                                          <p:val>
                                            <p:strVal val="#ppt_x"/>
                                          </p:val>
                                        </p:tav>
                                        <p:tav tm="100000">
                                          <p:val>
                                            <p:strVal val="#ppt_x"/>
                                          </p:val>
                                        </p:tav>
                                      </p:tavLst>
                                    </p:anim>
                                    <p:anim calcmode="lin" valueType="num">
                                      <p:cBhvr additive="base">
                                        <p:cTn id="8" dur="500" fill="hold"/>
                                        <p:tgtEl>
                                          <p:spTgt spid="4536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453637"/>
                                        </p:tgtEl>
                                        <p:attrNameLst>
                                          <p:attrName>style.visibility</p:attrName>
                                        </p:attrNameLst>
                                      </p:cBhvr>
                                      <p:to>
                                        <p:strVal val="visible"/>
                                      </p:to>
                                    </p:set>
                                    <p:animEffect transition="in" filter="dissolve">
                                      <p:cBhvr>
                                        <p:cTn id="13" dur="500"/>
                                        <p:tgtEl>
                                          <p:spTgt spid="45363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453647"/>
                                        </p:tgtEl>
                                        <p:attrNameLst>
                                          <p:attrName>style.visibility</p:attrName>
                                        </p:attrNameLst>
                                      </p:cBhvr>
                                      <p:to>
                                        <p:strVal val="visible"/>
                                      </p:to>
                                    </p:set>
                                    <p:animEffect transition="in" filter="dissolve">
                                      <p:cBhvr>
                                        <p:cTn id="18" dur="500"/>
                                        <p:tgtEl>
                                          <p:spTgt spid="45364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453655"/>
                                        </p:tgtEl>
                                        <p:attrNameLst>
                                          <p:attrName>style.visibility</p:attrName>
                                        </p:attrNameLst>
                                      </p:cBhvr>
                                      <p:to>
                                        <p:strVal val="visible"/>
                                      </p:to>
                                    </p:set>
                                    <p:animEffect transition="in" filter="dissolve">
                                      <p:cBhvr>
                                        <p:cTn id="23" dur="500"/>
                                        <p:tgtEl>
                                          <p:spTgt spid="453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tx1">
                    <a:lumMod val="75000"/>
                    <a:lumOff val="25000"/>
                  </a:schemeClr>
                </a:solidFill>
              </a:rPr>
              <a:t>Real GDP in the U.S.</a:t>
            </a:r>
            <a:endParaRPr lang="en-US" dirty="0">
              <a:solidFill>
                <a:schemeClr val="tx1">
                  <a:lumMod val="75000"/>
                  <a:lumOff val="25000"/>
                </a:schemeClr>
              </a:solidFill>
            </a:endParaRPr>
          </a:p>
        </p:txBody>
      </p:sp>
      <p:pic>
        <p:nvPicPr>
          <p:cNvPr id="20483" name="Picture 2" descr="Graph of Real Gross Domestic Product, 1 Decimal">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92325" y="1736725"/>
            <a:ext cx="7797800" cy="4679950"/>
          </a:xfrm>
        </p:spPr>
      </p:pic>
    </p:spTree>
    <p:extLst>
      <p:ext uri="{BB962C8B-B14F-4D97-AF65-F5344CB8AC3E}">
        <p14:creationId xmlns:p14="http://schemas.microsoft.com/office/powerpoint/2010/main" val="1291379324"/>
      </p:ext>
    </p:extLst>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8476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1.11.16 (Monday)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944644"/>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questions. Use the chart on the next slide to answer.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52400" y="1742964"/>
            <a:ext cx="12344400" cy="7078861"/>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What was the GDP growth for the year 2004 according to the chart?</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chart, what was the GDP growth for 2012?</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chart, what year saw the lowest trough for GDP?</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chart, what year saw the highest peak?</a:t>
            </a:r>
          </a:p>
          <a:p>
            <a:pPr marL="895350" marR="381000" indent="-514350" defTabSz="457200">
              <a:spcBef>
                <a:spcPts val="1400"/>
              </a:spcBef>
              <a:spcAft>
                <a:spcPts val="1400"/>
              </a:spcAft>
              <a:buFont typeface="+mj-lt"/>
              <a:buAutoNum type="arabicPeriod"/>
            </a:pPr>
            <a:endParaRPr lang="en-US" sz="3000" dirty="0" smtClean="0">
              <a:solidFill>
                <a:prstClr val="black">
                  <a:lumMod val="95000"/>
                  <a:lumOff val="5000"/>
                </a:prstClr>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3348143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332669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6297" name="Text Box 9"/>
          <p:cNvSpPr txBox="1">
            <a:spLocks noChangeArrowheads="1"/>
          </p:cNvSpPr>
          <p:nvPr/>
        </p:nvSpPr>
        <p:spPr bwMode="auto">
          <a:xfrm>
            <a:off x="1752600" y="4087813"/>
            <a:ext cx="8686800" cy="914400"/>
          </a:xfrm>
          <a:prstGeom prst="rect">
            <a:avLst/>
          </a:prstGeom>
          <a:noFill/>
          <a:ln>
            <a:noFill/>
          </a:ln>
          <a:effectLst/>
          <a:extLst>
            <a:ext uri="{909E8E84-426E-40DD-AFC4-6F175D3DCCD1}">
              <a14:hiddenFill xmlns:a14="http://schemas.microsoft.com/office/drawing/2010/main">
                <a:solidFill>
                  <a:srgbClr val="98C2F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0" tIns="91440" rIns="457200" bIns="91440" anchor="ctr">
            <a:spAutoFit/>
          </a:bodyPr>
          <a:lstStyle/>
          <a:p>
            <a:pPr algn="ctr" eaLnBrk="0" fontAlgn="base" hangingPunct="0">
              <a:spcBef>
                <a:spcPct val="50000"/>
              </a:spcBef>
              <a:spcAft>
                <a:spcPct val="0"/>
              </a:spcAft>
            </a:pPr>
            <a:r>
              <a:rPr lang="en-US" altLang="en-US" sz="2400" b="1">
                <a:solidFill>
                  <a:srgbClr val="000000"/>
                </a:solidFill>
              </a:rPr>
              <a:t>A </a:t>
            </a:r>
            <a:r>
              <a:rPr lang="en-US" altLang="en-US" sz="2400" b="1">
                <a:solidFill>
                  <a:srgbClr val="800000"/>
                </a:solidFill>
              </a:rPr>
              <a:t>business cycle</a:t>
            </a:r>
            <a:r>
              <a:rPr lang="en-US" altLang="en-US" sz="2400" b="1">
                <a:solidFill>
                  <a:srgbClr val="000000"/>
                </a:solidFill>
              </a:rPr>
              <a:t> is a macroeconomic period of expansion followed by a period of contraction.</a:t>
            </a:r>
          </a:p>
        </p:txBody>
      </p:sp>
      <p:sp>
        <p:nvSpPr>
          <p:cNvPr id="396304" name="Rectangle 16"/>
          <p:cNvSpPr>
            <a:spLocks noGrp="1" noChangeArrowheads="1"/>
          </p:cNvSpPr>
          <p:nvPr>
            <p:ph type="title"/>
          </p:nvPr>
        </p:nvSpPr>
        <p:spPr/>
        <p:txBody>
          <a:bodyPr/>
          <a:lstStyle/>
          <a:p>
            <a:r>
              <a:rPr lang="en-US" altLang="en-US"/>
              <a:t>What Is a Business Cycle?</a:t>
            </a:r>
          </a:p>
        </p:txBody>
      </p:sp>
      <p:sp>
        <p:nvSpPr>
          <p:cNvPr id="396305" name="Rectangle 17"/>
          <p:cNvSpPr>
            <a:spLocks noGrp="1" noChangeArrowheads="1"/>
          </p:cNvSpPr>
          <p:nvPr>
            <p:ph type="body" idx="1"/>
          </p:nvPr>
        </p:nvSpPr>
        <p:spPr/>
        <p:txBody>
          <a:bodyPr/>
          <a:lstStyle/>
          <a:p>
            <a:r>
              <a:rPr lang="en-US" altLang="en-US"/>
              <a:t>A modern industrial economy experiences cycles of goods times, then bad times, then good times again.</a:t>
            </a:r>
          </a:p>
          <a:p>
            <a:r>
              <a:rPr lang="en-US" altLang="en-US"/>
              <a:t>There are four main phases of the business cycle: </a:t>
            </a:r>
            <a:r>
              <a:rPr lang="en-US" altLang="en-US" u="sng">
                <a:solidFill>
                  <a:schemeClr val="accent1"/>
                </a:solidFill>
              </a:rPr>
              <a:t>expansion, peak, contraction, and trough.</a:t>
            </a:r>
          </a:p>
        </p:txBody>
      </p:sp>
      <p:pic>
        <p:nvPicPr>
          <p:cNvPr id="396306" name="Picture 18">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6307" name="Picture 19">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6308" name="Picture 20">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61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6309" name="Picture 21">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23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6310" name="Picture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592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6311" name="Picture 23">
            <a:hlinkClick r:id="" action="ppaction://hlinkshowjump?jump=endshow"/>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73884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6304"/>
                                        </p:tgtEl>
                                        <p:attrNameLst>
                                          <p:attrName>style.visibility</p:attrName>
                                        </p:attrNameLst>
                                      </p:cBhvr>
                                      <p:to>
                                        <p:strVal val="visible"/>
                                      </p:to>
                                    </p:set>
                                    <p:anim calcmode="lin" valueType="num">
                                      <p:cBhvr additive="base">
                                        <p:cTn id="7" dur="500" fill="hold"/>
                                        <p:tgtEl>
                                          <p:spTgt spid="396304"/>
                                        </p:tgtEl>
                                        <p:attrNameLst>
                                          <p:attrName>ppt_x</p:attrName>
                                        </p:attrNameLst>
                                      </p:cBhvr>
                                      <p:tavLst>
                                        <p:tav tm="0">
                                          <p:val>
                                            <p:strVal val="#ppt_x"/>
                                          </p:val>
                                        </p:tav>
                                        <p:tav tm="100000">
                                          <p:val>
                                            <p:strVal val="#ppt_x"/>
                                          </p:val>
                                        </p:tav>
                                      </p:tavLst>
                                    </p:anim>
                                    <p:anim calcmode="lin" valueType="num">
                                      <p:cBhvr additive="base">
                                        <p:cTn id="8" dur="500" fill="hold"/>
                                        <p:tgtEl>
                                          <p:spTgt spid="39630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396297"/>
                                        </p:tgtEl>
                                        <p:attrNameLst>
                                          <p:attrName>style.visibility</p:attrName>
                                        </p:attrNameLst>
                                      </p:cBhvr>
                                      <p:to>
                                        <p:strVal val="visible"/>
                                      </p:to>
                                    </p:set>
                                    <p:anim calcmode="lin" valueType="num">
                                      <p:cBhvr>
                                        <p:cTn id="13" dur="500" fill="hold"/>
                                        <p:tgtEl>
                                          <p:spTgt spid="396297"/>
                                        </p:tgtEl>
                                        <p:attrNameLst>
                                          <p:attrName>ppt_w</p:attrName>
                                        </p:attrNameLst>
                                      </p:cBhvr>
                                      <p:tavLst>
                                        <p:tav tm="0">
                                          <p:val>
                                            <p:strVal val="2/3*#ppt_w"/>
                                          </p:val>
                                        </p:tav>
                                        <p:tav tm="100000">
                                          <p:val>
                                            <p:strVal val="#ppt_w"/>
                                          </p:val>
                                        </p:tav>
                                      </p:tavLst>
                                    </p:anim>
                                    <p:anim calcmode="lin" valueType="num">
                                      <p:cBhvr>
                                        <p:cTn id="14" dur="500" fill="hold"/>
                                        <p:tgtEl>
                                          <p:spTgt spid="396297"/>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96305">
                                            <p:txEl>
                                              <p:pRg st="0" end="0"/>
                                            </p:txEl>
                                          </p:spTgt>
                                        </p:tgtEl>
                                        <p:attrNameLst>
                                          <p:attrName>style.visibility</p:attrName>
                                        </p:attrNameLst>
                                      </p:cBhvr>
                                      <p:to>
                                        <p:strVal val="visible"/>
                                      </p:to>
                                    </p:set>
                                    <p:animEffect transition="in" filter="dissolve">
                                      <p:cBhvr>
                                        <p:cTn id="19" dur="500"/>
                                        <p:tgtEl>
                                          <p:spTgt spid="396305">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96305">
                                            <p:txEl>
                                              <p:pRg st="1" end="1"/>
                                            </p:txEl>
                                          </p:spTgt>
                                        </p:tgtEl>
                                        <p:attrNameLst>
                                          <p:attrName>style.visibility</p:attrName>
                                        </p:attrNameLst>
                                      </p:cBhvr>
                                      <p:to>
                                        <p:strVal val="visible"/>
                                      </p:to>
                                    </p:set>
                                    <p:animEffect transition="in" filter="dissolve">
                                      <p:cBhvr>
                                        <p:cTn id="24" dur="500"/>
                                        <p:tgtEl>
                                          <p:spTgt spid="3963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7" grpId="0" autoUpdateAnimBg="0"/>
      <p:bldP spid="396304" grpId="0" autoUpdateAnimBg="0"/>
      <p:bldP spid="396305" grpId="0" build="p" bldLvl="2"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ooter Placeholder 2"/>
          <p:cNvSpPr>
            <a:spLocks noGrp="1"/>
          </p:cNvSpPr>
          <p:nvPr>
            <p:ph type="ftr" sz="quarter" idx="11"/>
          </p:nvPr>
        </p:nvSpPr>
        <p:spPr/>
        <p:txBody>
          <a:bodyPr/>
          <a:lstStyle/>
          <a:p>
            <a:r>
              <a:rPr lang="en-US" altLang="en-US">
                <a:solidFill>
                  <a:srgbClr val="000000"/>
                </a:solidFill>
              </a:rPr>
              <a:t>SECTION</a:t>
            </a:r>
          </a:p>
        </p:txBody>
      </p:sp>
      <p:sp>
        <p:nvSpPr>
          <p:cNvPr id="27" name="Slide Number Placeholder 3"/>
          <p:cNvSpPr>
            <a:spLocks noGrp="1"/>
          </p:cNvSpPr>
          <p:nvPr>
            <p:ph type="sldNum" sz="quarter" idx="12"/>
          </p:nvPr>
        </p:nvSpPr>
        <p:spPr/>
        <p:txBody>
          <a:bodyPr/>
          <a:lstStyle/>
          <a:p>
            <a:fld id="{97B443F2-026B-49C2-8B49-1E7BCA382617}" type="slidenum">
              <a:rPr lang="en-US" altLang="en-US">
                <a:solidFill>
                  <a:srgbClr val="000000"/>
                </a:solidFill>
              </a:rPr>
              <a:pPr/>
              <a:t>27</a:t>
            </a:fld>
            <a:endParaRPr lang="en-US" altLang="en-US">
              <a:solidFill>
                <a:srgbClr val="000000"/>
              </a:solidFill>
            </a:endParaRPr>
          </a:p>
        </p:txBody>
      </p:sp>
      <p:sp>
        <p:nvSpPr>
          <p:cNvPr id="436226" name="Line 2"/>
          <p:cNvSpPr>
            <a:spLocks noChangeShapeType="1"/>
          </p:cNvSpPr>
          <p:nvPr/>
        </p:nvSpPr>
        <p:spPr bwMode="auto">
          <a:xfrm>
            <a:off x="3043238" y="2590800"/>
            <a:ext cx="0" cy="3581400"/>
          </a:xfrm>
          <a:prstGeom prst="line">
            <a:avLst/>
          </a:prstGeom>
          <a:noFill/>
          <a:ln>
            <a:noFill/>
          </a:ln>
          <a:effectLst/>
          <a:scene3d>
            <a:camera prst="legacyObliqueBottomLeft"/>
            <a:lightRig rig="legacyFlat3" dir="l"/>
          </a:scene3d>
          <a:sp3d extrusionH="201600" prstMaterial="legacyMatte">
            <a:bevelT w="13500" h="13500" prst="angle"/>
            <a:bevelB w="13500" h="13500" prst="angle"/>
            <a:extrusionClr>
              <a:srgbClr val="993300"/>
            </a:extrusionClr>
            <a:contourClr>
              <a:srgbClr val="FF9900"/>
            </a:contourClr>
          </a:sp3d>
          <a:extLst>
            <a:ext uri="{91240B29-F687-4F45-9708-019B960494DF}">
              <a14:hiddenLine xmlns:a14="http://schemas.microsoft.com/office/drawing/2010/main" w="57150">
                <a:noFill/>
                <a:round/>
                <a:headEnd/>
                <a:tailEnd/>
              </a14:hiddenLine>
            </a:ext>
            <a:ext uri="{AF507438-7753-43E0-B8FC-AC1667EBCBE1}">
              <a14:hiddenEffects xmlns:a14="http://schemas.microsoft.com/office/drawing/2010/main">
                <a:effectLst>
                  <a:outerShdw dist="140276" dir="311666" algn="ctr" rotWithShape="0">
                    <a:srgbClr val="993300">
                      <a:alpha val="50000"/>
                    </a:srgbClr>
                  </a:outerShdw>
                </a:effectLst>
              </a14:hiddenEffects>
            </a:ext>
          </a:extLst>
        </p:spPr>
        <p:txBody>
          <a:bodyPr wrap="none" anchor="ctr">
            <a:flatTx/>
          </a:bodyP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27" name="Rectangle 3"/>
          <p:cNvSpPr>
            <a:spLocks noChangeArrowheads="1"/>
          </p:cNvSpPr>
          <p:nvPr/>
        </p:nvSpPr>
        <p:spPr bwMode="auto">
          <a:xfrm>
            <a:off x="3119438" y="1019176"/>
            <a:ext cx="7391400" cy="3476625"/>
          </a:xfrm>
          <a:prstGeom prst="rect">
            <a:avLst/>
          </a:prstGeom>
          <a:solidFill>
            <a:schemeClr val="folHlink"/>
          </a:solidFill>
          <a:ln>
            <a:noFill/>
          </a:ln>
          <a:effectLst/>
          <a:scene3d>
            <a:camera prst="legacyObliqueBottomLeft"/>
            <a:lightRig rig="legacyFlat3" dir="l"/>
          </a:scene3d>
          <a:sp3d extrusionH="201600" prstMaterial="legacyMatte">
            <a:bevelT w="13500" h="13500" prst="angle"/>
            <a:bevelB w="13500" h="13500" prst="angle"/>
            <a:extrusionClr>
              <a:srgbClr val="993300"/>
            </a:extrusionClr>
            <a:contourClr>
              <a:schemeClr val="folHlink"/>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40276" dir="311666" algn="ctr" rotWithShape="0">
                    <a:srgbClr val="993300">
                      <a:alpha val="50000"/>
                    </a:srgbClr>
                  </a:outerShdw>
                </a:effectLst>
              </a14:hiddenEffects>
            </a:ext>
          </a:extLst>
        </p:spPr>
        <p:txBody>
          <a:bodyPr wrap="none" anchor="ctr">
            <a:flatTx/>
          </a:bodyPr>
          <a:lstStyle/>
          <a:p>
            <a:pPr algn="ctr" fontAlgn="base">
              <a:spcBef>
                <a:spcPct val="0"/>
              </a:spcBef>
              <a:spcAft>
                <a:spcPct val="0"/>
              </a:spcAft>
            </a:pPr>
            <a:endParaRPr lang="en-US" altLang="en-US" sz="2400">
              <a:solidFill>
                <a:srgbClr val="FF0000"/>
              </a:solidFill>
              <a:latin typeface="Vagabond" pitchFamily="2" charset="0"/>
            </a:endParaRPr>
          </a:p>
        </p:txBody>
      </p:sp>
      <p:sp>
        <p:nvSpPr>
          <p:cNvPr id="436228" name="Rectangle 4"/>
          <p:cNvSpPr>
            <a:spLocks noChangeArrowheads="1"/>
          </p:cNvSpPr>
          <p:nvPr/>
        </p:nvSpPr>
        <p:spPr bwMode="auto">
          <a:xfrm>
            <a:off x="4262438" y="1171575"/>
            <a:ext cx="6019800" cy="2743200"/>
          </a:xfrm>
          <a:prstGeom prst="rect">
            <a:avLst/>
          </a:prstGeom>
          <a:gradFill rotWithShape="1">
            <a:gsLst>
              <a:gs pos="0">
                <a:srgbClr val="FFFF66">
                  <a:gamma/>
                  <a:shade val="76078"/>
                  <a:invGamma/>
                </a:srgbClr>
              </a:gs>
              <a:gs pos="50000">
                <a:srgbClr val="FFFF66"/>
              </a:gs>
              <a:gs pos="100000">
                <a:srgbClr val="FFFF66">
                  <a:gamma/>
                  <a:shade val="76078"/>
                  <a:invGamma/>
                </a:srgbClr>
              </a:gs>
            </a:gsLst>
            <a:lin ang="5400000" scaled="1"/>
          </a:gradFill>
          <a:ln w="9525">
            <a:solidFill>
              <a:srgbClr val="000066"/>
            </a:solidFill>
            <a:miter lim="800000"/>
            <a:headEnd/>
            <a:tailEnd/>
          </a:ln>
          <a:effectLst/>
          <a:extLst>
            <a:ext uri="{AF507438-7753-43E0-B8FC-AC1667EBCBE1}">
              <a14:hiddenEffects xmlns:a14="http://schemas.microsoft.com/office/drawing/2010/main">
                <a:effectLst>
                  <a:outerShdw dist="71842" dir="8100000" algn="ctr" rotWithShape="0">
                    <a:srgbClr val="993300"/>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29" name="Line 5"/>
          <p:cNvSpPr>
            <a:spLocks noChangeShapeType="1"/>
          </p:cNvSpPr>
          <p:nvPr/>
        </p:nvSpPr>
        <p:spPr bwMode="auto">
          <a:xfrm flipV="1">
            <a:off x="5634038" y="1857375"/>
            <a:ext cx="0" cy="2133600"/>
          </a:xfrm>
          <a:prstGeom prst="line">
            <a:avLst/>
          </a:prstGeom>
          <a:noFill/>
          <a:ln w="285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0" name="Line 6"/>
          <p:cNvSpPr>
            <a:spLocks noChangeShapeType="1"/>
          </p:cNvSpPr>
          <p:nvPr/>
        </p:nvSpPr>
        <p:spPr bwMode="auto">
          <a:xfrm flipV="1">
            <a:off x="4414838" y="2009775"/>
            <a:ext cx="5638800" cy="1036638"/>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1" name="Freeform 7"/>
          <p:cNvSpPr>
            <a:spLocks/>
          </p:cNvSpPr>
          <p:nvPr/>
        </p:nvSpPr>
        <p:spPr bwMode="auto">
          <a:xfrm>
            <a:off x="4719638" y="1565275"/>
            <a:ext cx="5257800" cy="1739900"/>
          </a:xfrm>
          <a:custGeom>
            <a:avLst/>
            <a:gdLst>
              <a:gd name="T0" fmla="*/ 0 w 3312"/>
              <a:gd name="T1" fmla="*/ 1096 h 1096"/>
              <a:gd name="T2" fmla="*/ 576 w 3312"/>
              <a:gd name="T3" fmla="*/ 184 h 1096"/>
              <a:gd name="T4" fmla="*/ 1728 w 3312"/>
              <a:gd name="T5" fmla="*/ 1048 h 1096"/>
              <a:gd name="T6" fmla="*/ 2592 w 3312"/>
              <a:gd name="T7" fmla="*/ 88 h 1096"/>
              <a:gd name="T8" fmla="*/ 3312 w 3312"/>
              <a:gd name="T9" fmla="*/ 520 h 1096"/>
            </a:gdLst>
            <a:ahLst/>
            <a:cxnLst>
              <a:cxn ang="0">
                <a:pos x="T0" y="T1"/>
              </a:cxn>
              <a:cxn ang="0">
                <a:pos x="T2" y="T3"/>
              </a:cxn>
              <a:cxn ang="0">
                <a:pos x="T4" y="T5"/>
              </a:cxn>
              <a:cxn ang="0">
                <a:pos x="T6" y="T7"/>
              </a:cxn>
              <a:cxn ang="0">
                <a:pos x="T8" y="T9"/>
              </a:cxn>
            </a:cxnLst>
            <a:rect l="0" t="0" r="r" b="b"/>
            <a:pathLst>
              <a:path w="3312" h="1096">
                <a:moveTo>
                  <a:pt x="0" y="1096"/>
                </a:moveTo>
                <a:cubicBezTo>
                  <a:pt x="144" y="644"/>
                  <a:pt x="288" y="192"/>
                  <a:pt x="576" y="184"/>
                </a:cubicBezTo>
                <a:cubicBezTo>
                  <a:pt x="864" y="176"/>
                  <a:pt x="1392" y="1064"/>
                  <a:pt x="1728" y="1048"/>
                </a:cubicBezTo>
                <a:cubicBezTo>
                  <a:pt x="2064" y="1032"/>
                  <a:pt x="2328" y="176"/>
                  <a:pt x="2592" y="88"/>
                </a:cubicBezTo>
                <a:cubicBezTo>
                  <a:pt x="2856" y="0"/>
                  <a:pt x="3084" y="260"/>
                  <a:pt x="3312" y="520"/>
                </a:cubicBezTo>
              </a:path>
            </a:pathLst>
          </a:custGeom>
          <a:noFill/>
          <a:ln w="76200" cmpd="sng">
            <a:solidFill>
              <a:srgbClr val="66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2" name="Line 8"/>
          <p:cNvSpPr>
            <a:spLocks noChangeShapeType="1"/>
          </p:cNvSpPr>
          <p:nvPr/>
        </p:nvSpPr>
        <p:spPr bwMode="auto">
          <a:xfrm flipV="1">
            <a:off x="7462838" y="3305175"/>
            <a:ext cx="0" cy="609600"/>
          </a:xfrm>
          <a:prstGeom prst="line">
            <a:avLst/>
          </a:prstGeom>
          <a:noFill/>
          <a:ln w="285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3" name="Line 9"/>
          <p:cNvSpPr>
            <a:spLocks noChangeShapeType="1"/>
          </p:cNvSpPr>
          <p:nvPr/>
        </p:nvSpPr>
        <p:spPr bwMode="auto">
          <a:xfrm flipV="1">
            <a:off x="8986838" y="1704975"/>
            <a:ext cx="0" cy="2209800"/>
          </a:xfrm>
          <a:prstGeom prst="line">
            <a:avLst/>
          </a:prstGeom>
          <a:noFill/>
          <a:ln w="285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4" name="Text Box 10"/>
          <p:cNvSpPr txBox="1">
            <a:spLocks noChangeArrowheads="1"/>
          </p:cNvSpPr>
          <p:nvPr/>
        </p:nvSpPr>
        <p:spPr bwMode="auto">
          <a:xfrm>
            <a:off x="5176839" y="1441451"/>
            <a:ext cx="10278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400" b="1" i="1">
                <a:solidFill>
                  <a:srgbClr val="008000"/>
                </a:solidFill>
                <a:effectLst>
                  <a:outerShdw blurRad="38100" dist="38100" dir="2700000" algn="tl">
                    <a:srgbClr val="C0C0C0"/>
                  </a:outerShdw>
                </a:effectLst>
                <a:latin typeface="Verdana" panose="020B0604030504040204" pitchFamily="34" charset="0"/>
              </a:rPr>
              <a:t>Peak</a:t>
            </a:r>
          </a:p>
        </p:txBody>
      </p:sp>
      <p:sp>
        <p:nvSpPr>
          <p:cNvPr id="436235" name="Text Box 11"/>
          <p:cNvSpPr txBox="1">
            <a:spLocks noChangeArrowheads="1"/>
          </p:cNvSpPr>
          <p:nvPr/>
        </p:nvSpPr>
        <p:spPr bwMode="auto">
          <a:xfrm>
            <a:off x="6853239" y="3178176"/>
            <a:ext cx="140017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400" b="1" i="1">
                <a:solidFill>
                  <a:srgbClr val="000000"/>
                </a:solidFill>
                <a:effectLst>
                  <a:outerShdw blurRad="38100" dist="38100" dir="2700000" algn="tl">
                    <a:srgbClr val="C0C0C0"/>
                  </a:outerShdw>
                </a:effectLst>
                <a:latin typeface="Verdana" panose="020B0604030504040204" pitchFamily="34" charset="0"/>
              </a:rPr>
              <a:t>Trough</a:t>
            </a:r>
          </a:p>
        </p:txBody>
      </p:sp>
      <p:grpSp>
        <p:nvGrpSpPr>
          <p:cNvPr id="436236" name="Group 12"/>
          <p:cNvGrpSpPr>
            <a:grpSpLocks/>
          </p:cNvGrpSpPr>
          <p:nvPr/>
        </p:nvGrpSpPr>
        <p:grpSpPr bwMode="auto">
          <a:xfrm>
            <a:off x="5634038" y="4032251"/>
            <a:ext cx="3352800" cy="461963"/>
            <a:chOff x="2592" y="2540"/>
            <a:chExt cx="2112" cy="291"/>
          </a:xfrm>
        </p:grpSpPr>
        <p:sp>
          <p:nvSpPr>
            <p:cNvPr id="436237" name="Line 13"/>
            <p:cNvSpPr>
              <a:spLocks noChangeShapeType="1"/>
            </p:cNvSpPr>
            <p:nvPr/>
          </p:nvSpPr>
          <p:spPr bwMode="auto">
            <a:xfrm>
              <a:off x="2592" y="2688"/>
              <a:ext cx="528" cy="0"/>
            </a:xfrm>
            <a:prstGeom prst="line">
              <a:avLst/>
            </a:prstGeom>
            <a:noFill/>
            <a:ln w="38100">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6238" name="Text Box 14"/>
            <p:cNvSpPr txBox="1">
              <a:spLocks noChangeArrowheads="1"/>
            </p:cNvSpPr>
            <p:nvPr/>
          </p:nvSpPr>
          <p:spPr bwMode="auto">
            <a:xfrm>
              <a:off x="3120" y="2540"/>
              <a:ext cx="1165"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400" b="1">
                  <a:solidFill>
                    <a:srgbClr val="000000"/>
                  </a:solidFill>
                  <a:effectLst>
                    <a:outerShdw blurRad="38100" dist="38100" dir="2700000" algn="tl">
                      <a:srgbClr val="C0C0C0"/>
                    </a:outerShdw>
                  </a:effectLst>
                  <a:latin typeface="Verdana" panose="020B0604030504040204" pitchFamily="34" charset="0"/>
                </a:rPr>
                <a:t>One cycle</a:t>
              </a:r>
            </a:p>
          </p:txBody>
        </p:sp>
        <p:sp>
          <p:nvSpPr>
            <p:cNvPr id="436239" name="Line 15"/>
            <p:cNvSpPr>
              <a:spLocks noChangeShapeType="1"/>
            </p:cNvSpPr>
            <p:nvPr/>
          </p:nvSpPr>
          <p:spPr bwMode="auto">
            <a:xfrm flipH="1">
              <a:off x="4176" y="2688"/>
              <a:ext cx="528" cy="0"/>
            </a:xfrm>
            <a:prstGeom prst="line">
              <a:avLst/>
            </a:prstGeom>
            <a:noFill/>
            <a:ln w="2857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grpSp>
      <p:sp>
        <p:nvSpPr>
          <p:cNvPr id="436240" name="Text Box 16"/>
          <p:cNvSpPr txBox="1">
            <a:spLocks noChangeArrowheads="1"/>
          </p:cNvSpPr>
          <p:nvPr/>
        </p:nvSpPr>
        <p:spPr bwMode="auto">
          <a:xfrm rot="-3137717">
            <a:off x="7277101" y="2144713"/>
            <a:ext cx="1500187"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b="1" i="1">
                <a:solidFill>
                  <a:srgbClr val="0000FF"/>
                </a:solidFill>
                <a:effectLst>
                  <a:outerShdw blurRad="38100" dist="38100" dir="2700000" algn="tl">
                    <a:srgbClr val="C0C0C0"/>
                  </a:outerShdw>
                </a:effectLst>
                <a:latin typeface="Verdana" panose="020B0604030504040204" pitchFamily="34" charset="0"/>
              </a:rPr>
              <a:t>Recovery</a:t>
            </a:r>
          </a:p>
        </p:txBody>
      </p:sp>
      <p:sp>
        <p:nvSpPr>
          <p:cNvPr id="436241" name="Text Box 17"/>
          <p:cNvSpPr txBox="1">
            <a:spLocks noChangeArrowheads="1"/>
          </p:cNvSpPr>
          <p:nvPr/>
        </p:nvSpPr>
        <p:spPr bwMode="auto">
          <a:xfrm>
            <a:off x="3011488" y="1385889"/>
            <a:ext cx="130997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600" b="1">
                <a:solidFill>
                  <a:srgbClr val="000000"/>
                </a:solidFill>
                <a:latin typeface="Verdana" panose="020B0604030504040204" pitchFamily="34" charset="0"/>
              </a:rPr>
              <a:t>Real </a:t>
            </a:r>
            <a:r>
              <a:rPr lang="en-US" altLang="en-US" b="1">
                <a:solidFill>
                  <a:srgbClr val="000000"/>
                </a:solidFill>
                <a:latin typeface="Verdana" panose="020B0604030504040204" pitchFamily="34" charset="0"/>
              </a:rPr>
              <a:t>GDP</a:t>
            </a:r>
          </a:p>
          <a:p>
            <a:pPr eaLnBrk="0" fontAlgn="base" hangingPunct="0">
              <a:spcBef>
                <a:spcPct val="0"/>
              </a:spcBef>
              <a:spcAft>
                <a:spcPct val="0"/>
              </a:spcAft>
            </a:pPr>
            <a:r>
              <a:rPr lang="en-US" altLang="en-US" b="1">
                <a:solidFill>
                  <a:srgbClr val="000000"/>
                </a:solidFill>
                <a:latin typeface="Verdana" panose="020B0604030504040204" pitchFamily="34" charset="0"/>
              </a:rPr>
              <a:t>per year</a:t>
            </a:r>
            <a:endParaRPr lang="en-US" altLang="en-US" sz="2400" b="1">
              <a:solidFill>
                <a:srgbClr val="000000"/>
              </a:solidFill>
              <a:latin typeface="Verdana" panose="020B0604030504040204" pitchFamily="34" charset="0"/>
            </a:endParaRPr>
          </a:p>
        </p:txBody>
      </p:sp>
      <p:sp>
        <p:nvSpPr>
          <p:cNvPr id="436242" name="Text Box 18"/>
          <p:cNvSpPr txBox="1">
            <a:spLocks noChangeArrowheads="1"/>
          </p:cNvSpPr>
          <p:nvPr/>
        </p:nvSpPr>
        <p:spPr bwMode="auto">
          <a:xfrm>
            <a:off x="2854326" y="4667251"/>
            <a:ext cx="780891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800" b="1" i="1">
                <a:solidFill>
                  <a:srgbClr val="008000"/>
                </a:solidFill>
                <a:effectLst>
                  <a:outerShdw blurRad="38100" dist="38100" dir="2700000" algn="tl">
                    <a:srgbClr val="C0C0C0"/>
                  </a:outerShdw>
                </a:effectLst>
                <a:latin typeface="Verdana" panose="020B0604030504040204" pitchFamily="34" charset="0"/>
              </a:rPr>
              <a:t>Peak:</a:t>
            </a:r>
            <a:r>
              <a:rPr lang="en-US" altLang="en-US" sz="2400" b="1">
                <a:solidFill>
                  <a:srgbClr val="000000"/>
                </a:solidFill>
                <a:latin typeface="Signboard" pitchFamily="2" charset="0"/>
              </a:rPr>
              <a:t>   </a:t>
            </a:r>
            <a:r>
              <a:rPr lang="en-US" altLang="en-US" sz="2800">
                <a:solidFill>
                  <a:srgbClr val="008000"/>
                </a:solidFill>
                <a:latin typeface="Verdana" panose="020B0604030504040204" pitchFamily="34" charset="0"/>
              </a:rPr>
              <a:t>real GDP reaches its maximum.</a:t>
            </a:r>
          </a:p>
        </p:txBody>
      </p:sp>
      <p:sp>
        <p:nvSpPr>
          <p:cNvPr id="436243" name="Text Box 19"/>
          <p:cNvSpPr txBox="1">
            <a:spLocks noChangeArrowheads="1"/>
          </p:cNvSpPr>
          <p:nvPr/>
        </p:nvSpPr>
        <p:spPr bwMode="auto">
          <a:xfrm>
            <a:off x="2909888" y="5241926"/>
            <a:ext cx="77533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800" b="1">
                <a:solidFill>
                  <a:srgbClr val="FF0000"/>
                </a:solidFill>
                <a:effectLst>
                  <a:outerShdw blurRad="38100" dist="38100" dir="2700000" algn="tl">
                    <a:srgbClr val="C0C0C0"/>
                  </a:outerShdw>
                </a:effectLst>
                <a:latin typeface="Verdana" panose="020B0604030504040204" pitchFamily="34" charset="0"/>
              </a:rPr>
              <a:t>Recession:</a:t>
            </a:r>
            <a:r>
              <a:rPr lang="en-US" altLang="en-US" sz="2800" b="1">
                <a:solidFill>
                  <a:srgbClr val="FF0000"/>
                </a:solidFill>
                <a:latin typeface="Verdana" panose="020B0604030504040204" pitchFamily="34" charset="0"/>
              </a:rPr>
              <a:t> </a:t>
            </a:r>
            <a:r>
              <a:rPr lang="en-US" altLang="en-US" sz="2400" b="1">
                <a:solidFill>
                  <a:srgbClr val="FF0000"/>
                </a:solidFill>
                <a:latin typeface="Signboard" pitchFamily="2" charset="0"/>
              </a:rPr>
              <a:t>  </a:t>
            </a:r>
            <a:r>
              <a:rPr lang="en-US" altLang="en-US" sz="2800">
                <a:solidFill>
                  <a:srgbClr val="FF0000"/>
                </a:solidFill>
                <a:latin typeface="Verdana" panose="020B0604030504040204" pitchFamily="34" charset="0"/>
              </a:rPr>
              <a:t>real GDP declines 6 months.</a:t>
            </a:r>
          </a:p>
        </p:txBody>
      </p:sp>
      <p:sp>
        <p:nvSpPr>
          <p:cNvPr id="436244" name="Text Box 20"/>
          <p:cNvSpPr txBox="1">
            <a:spLocks noChangeArrowheads="1"/>
          </p:cNvSpPr>
          <p:nvPr/>
        </p:nvSpPr>
        <p:spPr bwMode="auto">
          <a:xfrm>
            <a:off x="2947988" y="6308726"/>
            <a:ext cx="77152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800" b="1" i="1">
                <a:solidFill>
                  <a:srgbClr val="0000FF"/>
                </a:solidFill>
                <a:effectLst>
                  <a:outerShdw blurRad="38100" dist="38100" dir="2700000" algn="tl">
                    <a:srgbClr val="C0C0C0"/>
                  </a:outerShdw>
                </a:effectLst>
                <a:latin typeface="Verdana" panose="020B0604030504040204" pitchFamily="34" charset="0"/>
              </a:rPr>
              <a:t>Recovery:</a:t>
            </a:r>
            <a:r>
              <a:rPr lang="en-US" altLang="en-US" sz="2400" b="1">
                <a:solidFill>
                  <a:srgbClr val="000000"/>
                </a:solidFill>
                <a:latin typeface="Signboard" pitchFamily="2" charset="0"/>
              </a:rPr>
              <a:t>   </a:t>
            </a:r>
            <a:r>
              <a:rPr lang="en-US" altLang="en-US" sz="2800">
                <a:solidFill>
                  <a:srgbClr val="0000FF"/>
                </a:solidFill>
                <a:latin typeface="Verdana" panose="020B0604030504040204" pitchFamily="34" charset="0"/>
              </a:rPr>
              <a:t>an upturn - real GDP rises.</a:t>
            </a:r>
          </a:p>
        </p:txBody>
      </p:sp>
      <p:sp>
        <p:nvSpPr>
          <p:cNvPr id="436245" name="Text Box 21"/>
          <p:cNvSpPr txBox="1">
            <a:spLocks noChangeArrowheads="1"/>
          </p:cNvSpPr>
          <p:nvPr/>
        </p:nvSpPr>
        <p:spPr bwMode="auto">
          <a:xfrm>
            <a:off x="2890838" y="5775326"/>
            <a:ext cx="77724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800" b="1" i="1">
                <a:solidFill>
                  <a:srgbClr val="000000"/>
                </a:solidFill>
                <a:effectLst>
                  <a:outerShdw blurRad="38100" dist="38100" dir="2700000" algn="tl">
                    <a:srgbClr val="C0C0C0"/>
                  </a:outerShdw>
                </a:effectLst>
                <a:latin typeface="Verdana" panose="020B0604030504040204" pitchFamily="34" charset="0"/>
              </a:rPr>
              <a:t>Trough:</a:t>
            </a:r>
            <a:r>
              <a:rPr lang="en-US" altLang="en-US" sz="2400" b="1">
                <a:solidFill>
                  <a:srgbClr val="000000"/>
                </a:solidFill>
                <a:latin typeface="Signboard" pitchFamily="2" charset="0"/>
              </a:rPr>
              <a:t>   </a:t>
            </a:r>
            <a:r>
              <a:rPr lang="en-US" altLang="en-US" sz="2800">
                <a:solidFill>
                  <a:srgbClr val="000000"/>
                </a:solidFill>
                <a:latin typeface="Verdana" panose="020B0604030504040204" pitchFamily="34" charset="0"/>
              </a:rPr>
              <a:t>real GDP reaches its minimum.</a:t>
            </a:r>
          </a:p>
        </p:txBody>
      </p:sp>
      <p:sp>
        <p:nvSpPr>
          <p:cNvPr id="436246" name="Text Box 22"/>
          <p:cNvSpPr txBox="1">
            <a:spLocks noChangeArrowheads="1"/>
          </p:cNvSpPr>
          <p:nvPr/>
        </p:nvSpPr>
        <p:spPr bwMode="auto">
          <a:xfrm rot="2510794">
            <a:off x="5929313" y="2274889"/>
            <a:ext cx="1612900"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b="1" i="1">
                <a:solidFill>
                  <a:srgbClr val="FF0000"/>
                </a:solidFill>
                <a:effectLst>
                  <a:outerShdw blurRad="38100" dist="38100" dir="2700000" algn="tl">
                    <a:srgbClr val="C0C0C0"/>
                  </a:outerShdw>
                </a:effectLst>
                <a:latin typeface="Verdana" panose="020B0604030504040204" pitchFamily="34" charset="0"/>
              </a:rPr>
              <a:t>Recession</a:t>
            </a:r>
          </a:p>
        </p:txBody>
      </p:sp>
      <p:sp>
        <p:nvSpPr>
          <p:cNvPr id="436247" name="Text Box 23"/>
          <p:cNvSpPr txBox="1">
            <a:spLocks noChangeArrowheads="1"/>
          </p:cNvSpPr>
          <p:nvPr/>
        </p:nvSpPr>
        <p:spPr bwMode="auto">
          <a:xfrm>
            <a:off x="9666288" y="3957638"/>
            <a:ext cx="75373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a:solidFill>
                  <a:srgbClr val="000000"/>
                </a:solidFill>
                <a:latin typeface="Verdana" panose="020B0604030504040204" pitchFamily="34" charset="0"/>
              </a:rPr>
              <a:t>Time</a:t>
            </a:r>
            <a:endParaRPr lang="en-US" altLang="en-US" sz="2400">
              <a:solidFill>
                <a:srgbClr val="000000"/>
              </a:solidFill>
              <a:latin typeface="Verdana" panose="020B0604030504040204" pitchFamily="34" charset="0"/>
            </a:endParaRPr>
          </a:p>
        </p:txBody>
      </p:sp>
      <p:sp>
        <p:nvSpPr>
          <p:cNvPr id="436248" name="Text Box 24"/>
          <p:cNvSpPr txBox="1">
            <a:spLocks noChangeArrowheads="1"/>
          </p:cNvSpPr>
          <p:nvPr/>
        </p:nvSpPr>
        <p:spPr bwMode="auto">
          <a:xfrm>
            <a:off x="8605839" y="1212851"/>
            <a:ext cx="10278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400" b="1" i="1">
                <a:solidFill>
                  <a:srgbClr val="008000"/>
                </a:solidFill>
                <a:effectLst>
                  <a:outerShdw blurRad="38100" dist="38100" dir="2700000" algn="tl">
                    <a:srgbClr val="C0C0C0"/>
                  </a:outerShdw>
                </a:effectLst>
                <a:latin typeface="Verdana" panose="020B0604030504040204" pitchFamily="34" charset="0"/>
              </a:rPr>
              <a:t>Peak</a:t>
            </a:r>
          </a:p>
        </p:txBody>
      </p:sp>
      <p:sp>
        <p:nvSpPr>
          <p:cNvPr id="436249" name="Text Box 25"/>
          <p:cNvSpPr txBox="1">
            <a:spLocks noChangeArrowheads="1"/>
          </p:cNvSpPr>
          <p:nvPr/>
        </p:nvSpPr>
        <p:spPr bwMode="auto">
          <a:xfrm>
            <a:off x="2376488" y="228601"/>
            <a:ext cx="8039100" cy="523875"/>
          </a:xfrm>
          <a:prstGeom prst="rect">
            <a:avLst/>
          </a:prstGeom>
          <a:gradFill rotWithShape="1">
            <a:gsLst>
              <a:gs pos="0">
                <a:srgbClr val="FFFF99">
                  <a:gamma/>
                  <a:shade val="76078"/>
                  <a:invGamma/>
                </a:srgbClr>
              </a:gs>
              <a:gs pos="50000">
                <a:srgbClr val="FFFF99"/>
              </a:gs>
              <a:gs pos="100000">
                <a:srgbClr val="FFFF99">
                  <a:gamma/>
                  <a:shade val="76078"/>
                  <a:invGamma/>
                </a:srgbClr>
              </a:gs>
            </a:gsLst>
            <a:lin ang="5400000" scaled="1"/>
          </a:gradFill>
          <a:ln>
            <a:noFill/>
          </a:ln>
          <a:effectLst>
            <a:outerShdw dist="99190" dir="2388334"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altLang="en-US" sz="2800" b="1" i="1">
                <a:solidFill>
                  <a:srgbClr val="000000"/>
                </a:solidFill>
                <a:effectLst>
                  <a:outerShdw blurRad="38100" dist="38100" dir="2700000" algn="tl">
                    <a:srgbClr val="FFFFFF"/>
                  </a:outerShdw>
                </a:effectLst>
                <a:latin typeface="Verdana" panose="020B0604030504040204" pitchFamily="34" charset="0"/>
              </a:rPr>
              <a:t>Four Phases of the Business Cycle</a:t>
            </a:r>
          </a:p>
        </p:txBody>
      </p:sp>
    </p:spTree>
    <p:extLst>
      <p:ext uri="{BB962C8B-B14F-4D97-AF65-F5344CB8AC3E}">
        <p14:creationId xmlns:p14="http://schemas.microsoft.com/office/powerpoint/2010/main" val="17532479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36234"/>
                                        </p:tgtEl>
                                        <p:attrNameLst>
                                          <p:attrName>style.visibility</p:attrName>
                                        </p:attrNameLst>
                                      </p:cBhvr>
                                      <p:to>
                                        <p:strVal val="visible"/>
                                      </p:to>
                                    </p:set>
                                    <p:anim calcmode="lin" valueType="num">
                                      <p:cBhvr>
                                        <p:cTn id="7" dur="1000" fill="hold"/>
                                        <p:tgtEl>
                                          <p:spTgt spid="436234"/>
                                        </p:tgtEl>
                                        <p:attrNameLst>
                                          <p:attrName>ppt_w</p:attrName>
                                        </p:attrNameLst>
                                      </p:cBhvr>
                                      <p:tavLst>
                                        <p:tav tm="0">
                                          <p:val>
                                            <p:fltVal val="0"/>
                                          </p:val>
                                        </p:tav>
                                        <p:tav tm="100000">
                                          <p:val>
                                            <p:strVal val="#ppt_w"/>
                                          </p:val>
                                        </p:tav>
                                      </p:tavLst>
                                    </p:anim>
                                    <p:anim calcmode="lin" valueType="num">
                                      <p:cBhvr>
                                        <p:cTn id="8" dur="1000" fill="hold"/>
                                        <p:tgtEl>
                                          <p:spTgt spid="436234"/>
                                        </p:tgtEl>
                                        <p:attrNameLst>
                                          <p:attrName>ppt_h</p:attrName>
                                        </p:attrNameLst>
                                      </p:cBhvr>
                                      <p:tavLst>
                                        <p:tav tm="0">
                                          <p:val>
                                            <p:fltVal val="0"/>
                                          </p:val>
                                        </p:tav>
                                        <p:tav tm="100000">
                                          <p:val>
                                            <p:strVal val="#ppt_h"/>
                                          </p:val>
                                        </p:tav>
                                      </p:tavLst>
                                    </p:anim>
                                    <p:anim calcmode="lin" valueType="num">
                                      <p:cBhvr>
                                        <p:cTn id="9" dur="1000" fill="hold"/>
                                        <p:tgtEl>
                                          <p:spTgt spid="4362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362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36246"/>
                                        </p:tgtEl>
                                        <p:attrNameLst>
                                          <p:attrName>style.visibility</p:attrName>
                                        </p:attrNameLst>
                                      </p:cBhvr>
                                      <p:to>
                                        <p:strVal val="visible"/>
                                      </p:to>
                                    </p:set>
                                    <p:anim calcmode="lin" valueType="num">
                                      <p:cBhvr>
                                        <p:cTn id="15" dur="1000" fill="hold"/>
                                        <p:tgtEl>
                                          <p:spTgt spid="436246"/>
                                        </p:tgtEl>
                                        <p:attrNameLst>
                                          <p:attrName>ppt_w</p:attrName>
                                        </p:attrNameLst>
                                      </p:cBhvr>
                                      <p:tavLst>
                                        <p:tav tm="0">
                                          <p:val>
                                            <p:fltVal val="0"/>
                                          </p:val>
                                        </p:tav>
                                        <p:tav tm="100000">
                                          <p:val>
                                            <p:strVal val="#ppt_w"/>
                                          </p:val>
                                        </p:tav>
                                      </p:tavLst>
                                    </p:anim>
                                    <p:anim calcmode="lin" valueType="num">
                                      <p:cBhvr>
                                        <p:cTn id="16" dur="1000" fill="hold"/>
                                        <p:tgtEl>
                                          <p:spTgt spid="436246"/>
                                        </p:tgtEl>
                                        <p:attrNameLst>
                                          <p:attrName>ppt_h</p:attrName>
                                        </p:attrNameLst>
                                      </p:cBhvr>
                                      <p:tavLst>
                                        <p:tav tm="0">
                                          <p:val>
                                            <p:fltVal val="0"/>
                                          </p:val>
                                        </p:tav>
                                        <p:tav tm="100000">
                                          <p:val>
                                            <p:strVal val="#ppt_h"/>
                                          </p:val>
                                        </p:tav>
                                      </p:tavLst>
                                    </p:anim>
                                    <p:anim calcmode="lin" valueType="num">
                                      <p:cBhvr>
                                        <p:cTn id="17" dur="1000" fill="hold"/>
                                        <p:tgtEl>
                                          <p:spTgt spid="43624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62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436235"/>
                                        </p:tgtEl>
                                        <p:attrNameLst>
                                          <p:attrName>style.visibility</p:attrName>
                                        </p:attrNameLst>
                                      </p:cBhvr>
                                      <p:to>
                                        <p:strVal val="visible"/>
                                      </p:to>
                                    </p:set>
                                    <p:anim calcmode="lin" valueType="num">
                                      <p:cBhvr>
                                        <p:cTn id="23" dur="1000" fill="hold"/>
                                        <p:tgtEl>
                                          <p:spTgt spid="436235"/>
                                        </p:tgtEl>
                                        <p:attrNameLst>
                                          <p:attrName>ppt_w</p:attrName>
                                        </p:attrNameLst>
                                      </p:cBhvr>
                                      <p:tavLst>
                                        <p:tav tm="0">
                                          <p:val>
                                            <p:fltVal val="0"/>
                                          </p:val>
                                        </p:tav>
                                        <p:tav tm="100000">
                                          <p:val>
                                            <p:strVal val="#ppt_w"/>
                                          </p:val>
                                        </p:tav>
                                      </p:tavLst>
                                    </p:anim>
                                    <p:anim calcmode="lin" valueType="num">
                                      <p:cBhvr>
                                        <p:cTn id="24" dur="1000" fill="hold"/>
                                        <p:tgtEl>
                                          <p:spTgt spid="436235"/>
                                        </p:tgtEl>
                                        <p:attrNameLst>
                                          <p:attrName>ppt_h</p:attrName>
                                        </p:attrNameLst>
                                      </p:cBhvr>
                                      <p:tavLst>
                                        <p:tav tm="0">
                                          <p:val>
                                            <p:fltVal val="0"/>
                                          </p:val>
                                        </p:tav>
                                        <p:tav tm="100000">
                                          <p:val>
                                            <p:strVal val="#ppt_h"/>
                                          </p:val>
                                        </p:tav>
                                      </p:tavLst>
                                    </p:anim>
                                    <p:anim calcmode="lin" valueType="num">
                                      <p:cBhvr>
                                        <p:cTn id="25" dur="1000" fill="hold"/>
                                        <p:tgtEl>
                                          <p:spTgt spid="43623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362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36240"/>
                                        </p:tgtEl>
                                        <p:attrNameLst>
                                          <p:attrName>style.visibility</p:attrName>
                                        </p:attrNameLst>
                                      </p:cBhvr>
                                      <p:to>
                                        <p:strVal val="visible"/>
                                      </p:to>
                                    </p:set>
                                    <p:anim calcmode="lin" valueType="num">
                                      <p:cBhvr>
                                        <p:cTn id="31" dur="1000" fill="hold"/>
                                        <p:tgtEl>
                                          <p:spTgt spid="436240"/>
                                        </p:tgtEl>
                                        <p:attrNameLst>
                                          <p:attrName>ppt_w</p:attrName>
                                        </p:attrNameLst>
                                      </p:cBhvr>
                                      <p:tavLst>
                                        <p:tav tm="0">
                                          <p:val>
                                            <p:fltVal val="0"/>
                                          </p:val>
                                        </p:tav>
                                        <p:tav tm="100000">
                                          <p:val>
                                            <p:strVal val="#ppt_w"/>
                                          </p:val>
                                        </p:tav>
                                      </p:tavLst>
                                    </p:anim>
                                    <p:anim calcmode="lin" valueType="num">
                                      <p:cBhvr>
                                        <p:cTn id="32" dur="1000" fill="hold"/>
                                        <p:tgtEl>
                                          <p:spTgt spid="436240"/>
                                        </p:tgtEl>
                                        <p:attrNameLst>
                                          <p:attrName>ppt_h</p:attrName>
                                        </p:attrNameLst>
                                      </p:cBhvr>
                                      <p:tavLst>
                                        <p:tav tm="0">
                                          <p:val>
                                            <p:fltVal val="0"/>
                                          </p:val>
                                        </p:tav>
                                        <p:tav tm="100000">
                                          <p:val>
                                            <p:strVal val="#ppt_h"/>
                                          </p:val>
                                        </p:tav>
                                      </p:tavLst>
                                    </p:anim>
                                    <p:anim calcmode="lin" valueType="num">
                                      <p:cBhvr>
                                        <p:cTn id="33" dur="1000" fill="hold"/>
                                        <p:tgtEl>
                                          <p:spTgt spid="43624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362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43624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43623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36242"/>
                                        </p:tgtEl>
                                        <p:attrNameLst>
                                          <p:attrName>style.visibility</p:attrName>
                                        </p:attrNameLst>
                                      </p:cBhvr>
                                      <p:to>
                                        <p:strVal val="visible"/>
                                      </p:to>
                                    </p:set>
                                    <p:animEffect transition="in" filter="wipe(left)">
                                      <p:cBhvr>
                                        <p:cTn id="47" dur="500"/>
                                        <p:tgtEl>
                                          <p:spTgt spid="43624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36243"/>
                                        </p:tgtEl>
                                        <p:attrNameLst>
                                          <p:attrName>style.visibility</p:attrName>
                                        </p:attrNameLst>
                                      </p:cBhvr>
                                      <p:to>
                                        <p:strVal val="visible"/>
                                      </p:to>
                                    </p:set>
                                    <p:animEffect transition="in" filter="wipe(left)">
                                      <p:cBhvr>
                                        <p:cTn id="52" dur="500"/>
                                        <p:tgtEl>
                                          <p:spTgt spid="43624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36245"/>
                                        </p:tgtEl>
                                        <p:attrNameLst>
                                          <p:attrName>style.visibility</p:attrName>
                                        </p:attrNameLst>
                                      </p:cBhvr>
                                      <p:to>
                                        <p:strVal val="visible"/>
                                      </p:to>
                                    </p:set>
                                    <p:animEffect transition="in" filter="wipe(left)">
                                      <p:cBhvr>
                                        <p:cTn id="57" dur="500"/>
                                        <p:tgtEl>
                                          <p:spTgt spid="43624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36244"/>
                                        </p:tgtEl>
                                        <p:attrNameLst>
                                          <p:attrName>style.visibility</p:attrName>
                                        </p:attrNameLst>
                                      </p:cBhvr>
                                      <p:to>
                                        <p:strVal val="visible"/>
                                      </p:to>
                                    </p:set>
                                    <p:animEffect transition="in" filter="wipe(left)">
                                      <p:cBhvr>
                                        <p:cTn id="62" dur="500"/>
                                        <p:tgtEl>
                                          <p:spTgt spid="436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4" grpId="0" autoUpdateAnimBg="0"/>
      <p:bldP spid="436235" grpId="0" autoUpdateAnimBg="0"/>
      <p:bldP spid="436240" grpId="0" autoUpdateAnimBg="0"/>
      <p:bldP spid="436242" grpId="0" autoUpdateAnimBg="0"/>
      <p:bldP spid="436243" grpId="0" autoUpdateAnimBg="0"/>
      <p:bldP spid="436244" grpId="0" autoUpdateAnimBg="0"/>
      <p:bldP spid="436245" grpId="0" autoUpdateAnimBg="0"/>
      <p:bldP spid="436246" grpId="0" autoUpdateAnimBg="0"/>
      <p:bldP spid="43624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ooter Placeholder 2"/>
          <p:cNvSpPr>
            <a:spLocks noGrp="1"/>
          </p:cNvSpPr>
          <p:nvPr>
            <p:ph type="ftr" sz="quarter" idx="11"/>
          </p:nvPr>
        </p:nvSpPr>
        <p:spPr/>
        <p:txBody>
          <a:bodyPr/>
          <a:lstStyle/>
          <a:p>
            <a:r>
              <a:rPr lang="en-US" altLang="en-US">
                <a:solidFill>
                  <a:srgbClr val="000000"/>
                </a:solidFill>
              </a:rPr>
              <a:t>SECTION</a:t>
            </a:r>
          </a:p>
        </p:txBody>
      </p:sp>
      <p:sp>
        <p:nvSpPr>
          <p:cNvPr id="57" name="Slide Number Placeholder 3"/>
          <p:cNvSpPr>
            <a:spLocks noGrp="1"/>
          </p:cNvSpPr>
          <p:nvPr>
            <p:ph type="sldNum" sz="quarter" idx="12"/>
          </p:nvPr>
        </p:nvSpPr>
        <p:spPr/>
        <p:txBody>
          <a:bodyPr/>
          <a:lstStyle/>
          <a:p>
            <a:fld id="{FA8FC0FD-9005-4E65-A4BA-6D2579254C3C}" type="slidenum">
              <a:rPr lang="en-US" altLang="en-US">
                <a:solidFill>
                  <a:srgbClr val="000000"/>
                </a:solidFill>
              </a:rPr>
              <a:pPr/>
              <a:t>28</a:t>
            </a:fld>
            <a:endParaRPr lang="en-US" altLang="en-US">
              <a:solidFill>
                <a:srgbClr val="000000"/>
              </a:solidFill>
            </a:endParaRPr>
          </a:p>
        </p:txBody>
      </p:sp>
      <p:sp>
        <p:nvSpPr>
          <p:cNvPr id="437250" name="Rectangle 2"/>
          <p:cNvSpPr>
            <a:spLocks noChangeArrowheads="1"/>
          </p:cNvSpPr>
          <p:nvPr/>
        </p:nvSpPr>
        <p:spPr bwMode="auto">
          <a:xfrm>
            <a:off x="3195638" y="1371600"/>
            <a:ext cx="7315200" cy="5334000"/>
          </a:xfrm>
          <a:prstGeom prst="rect">
            <a:avLst/>
          </a:prstGeom>
          <a:solidFill>
            <a:srgbClr val="FFCC00"/>
          </a:solidFill>
          <a:ln w="38100">
            <a:solidFill>
              <a:srgbClr val="FF0000"/>
            </a:solidFill>
            <a:miter lim="800000"/>
            <a:headEnd/>
            <a:tailEnd/>
          </a:ln>
          <a:effectLst>
            <a:outerShdw dist="89803" dir="2700000" algn="ctr" rotWithShape="0">
              <a:schemeClr val="tx1"/>
            </a:outerShdw>
          </a:effec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1" name="Rectangle 3"/>
          <p:cNvSpPr>
            <a:spLocks noChangeArrowheads="1"/>
          </p:cNvSpPr>
          <p:nvPr/>
        </p:nvSpPr>
        <p:spPr bwMode="auto">
          <a:xfrm>
            <a:off x="2205038" y="6248400"/>
            <a:ext cx="19050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2" name="Rectangle 4"/>
          <p:cNvSpPr>
            <a:spLocks noChangeArrowheads="1"/>
          </p:cNvSpPr>
          <p:nvPr/>
        </p:nvSpPr>
        <p:spPr bwMode="auto">
          <a:xfrm>
            <a:off x="4643438" y="6248400"/>
            <a:ext cx="28956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3" name="Rectangle 5"/>
          <p:cNvSpPr>
            <a:spLocks noChangeArrowheads="1"/>
          </p:cNvSpPr>
          <p:nvPr/>
        </p:nvSpPr>
        <p:spPr bwMode="auto">
          <a:xfrm>
            <a:off x="2205038" y="6248400"/>
            <a:ext cx="19050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4" name="Rectangle 6"/>
          <p:cNvSpPr>
            <a:spLocks noChangeArrowheads="1"/>
          </p:cNvSpPr>
          <p:nvPr/>
        </p:nvSpPr>
        <p:spPr bwMode="auto">
          <a:xfrm>
            <a:off x="4643438" y="6248400"/>
            <a:ext cx="28956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5" name="Rectangle 7"/>
          <p:cNvSpPr>
            <a:spLocks noChangeArrowheads="1"/>
          </p:cNvSpPr>
          <p:nvPr/>
        </p:nvSpPr>
        <p:spPr bwMode="auto">
          <a:xfrm>
            <a:off x="2205038" y="6248400"/>
            <a:ext cx="19050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6" name="Rectangle 8"/>
          <p:cNvSpPr>
            <a:spLocks noChangeArrowheads="1"/>
          </p:cNvSpPr>
          <p:nvPr/>
        </p:nvSpPr>
        <p:spPr bwMode="auto">
          <a:xfrm>
            <a:off x="4643438" y="6248400"/>
            <a:ext cx="28956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57" name="Text Box 9"/>
          <p:cNvSpPr txBox="1">
            <a:spLocks noChangeArrowheads="1"/>
          </p:cNvSpPr>
          <p:nvPr/>
        </p:nvSpPr>
        <p:spPr bwMode="auto">
          <a:xfrm rot="-5400000">
            <a:off x="-1035446" y="2661048"/>
            <a:ext cx="6296821" cy="120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lang="en-US" altLang="en-US" sz="3600" b="1" i="1" dirty="0">
                <a:solidFill>
                  <a:srgbClr val="FFFF66"/>
                </a:solidFill>
                <a:effectLst>
                  <a:outerShdw blurRad="38100" dist="38100" dir="2700000" algn="tl">
                    <a:srgbClr val="C0C0C0"/>
                  </a:outerShdw>
                </a:effectLst>
                <a:latin typeface="Verdana" panose="020B0604030504040204" pitchFamily="34" charset="0"/>
              </a:rPr>
              <a:t>B u s </a:t>
            </a:r>
            <a:r>
              <a:rPr lang="en-US" altLang="en-US" sz="3600" b="1" i="1" dirty="0" err="1">
                <a:solidFill>
                  <a:srgbClr val="FFFF66"/>
                </a:solidFill>
                <a:effectLst>
                  <a:outerShdw blurRad="38100" dist="38100" dir="2700000" algn="tl">
                    <a:srgbClr val="C0C0C0"/>
                  </a:outerShdw>
                </a:effectLst>
                <a:latin typeface="Verdana" panose="020B0604030504040204" pitchFamily="34" charset="0"/>
              </a:rPr>
              <a:t>i</a:t>
            </a:r>
            <a:r>
              <a:rPr lang="en-US" altLang="en-US" sz="3600" b="1" i="1" dirty="0">
                <a:solidFill>
                  <a:srgbClr val="FFFF66"/>
                </a:solidFill>
                <a:effectLst>
                  <a:outerShdw blurRad="38100" dist="38100" dir="2700000" algn="tl">
                    <a:srgbClr val="C0C0C0"/>
                  </a:outerShdw>
                </a:effectLst>
                <a:latin typeface="Verdana" panose="020B0604030504040204" pitchFamily="34" charset="0"/>
              </a:rPr>
              <a:t> n e s </a:t>
            </a:r>
            <a:r>
              <a:rPr lang="en-US" altLang="en-US" sz="3600" b="1" i="1" dirty="0" err="1">
                <a:solidFill>
                  <a:srgbClr val="FFFF66"/>
                </a:solidFill>
                <a:effectLst>
                  <a:outerShdw blurRad="38100" dist="38100" dir="2700000" algn="tl">
                    <a:srgbClr val="C0C0C0"/>
                  </a:outerShdw>
                </a:effectLst>
                <a:latin typeface="Verdana" panose="020B0604030504040204" pitchFamily="34" charset="0"/>
              </a:rPr>
              <a:t>s</a:t>
            </a:r>
            <a:r>
              <a:rPr lang="en-US" altLang="en-US" sz="3600" b="1" i="1" dirty="0">
                <a:solidFill>
                  <a:srgbClr val="FFFF66"/>
                </a:solidFill>
                <a:effectLst>
                  <a:outerShdw blurRad="38100" dist="38100" dir="2700000" algn="tl">
                    <a:srgbClr val="C0C0C0"/>
                  </a:outerShdw>
                </a:effectLst>
                <a:latin typeface="Verdana" panose="020B0604030504040204" pitchFamily="34" charset="0"/>
              </a:rPr>
              <a:t>    C y c l e s</a:t>
            </a:r>
            <a:endParaRPr lang="en-US" altLang="en-US" sz="3600" b="1" i="1" dirty="0">
              <a:solidFill>
                <a:srgbClr val="000000"/>
              </a:solidFill>
              <a:effectLst>
                <a:outerShdw blurRad="38100" dist="38100" dir="2700000" algn="tl">
                  <a:srgbClr val="C0C0C0"/>
                </a:outerShdw>
              </a:effectLst>
              <a:latin typeface="Verdana" panose="020B0604030504040204" pitchFamily="34" charset="0"/>
            </a:endParaRPr>
          </a:p>
        </p:txBody>
      </p:sp>
      <p:sp>
        <p:nvSpPr>
          <p:cNvPr id="437258" name="Text Box 10"/>
          <p:cNvSpPr txBox="1">
            <a:spLocks noChangeArrowheads="1"/>
          </p:cNvSpPr>
          <p:nvPr/>
        </p:nvSpPr>
        <p:spPr bwMode="auto">
          <a:xfrm>
            <a:off x="2681288" y="1"/>
            <a:ext cx="7981950" cy="1141413"/>
          </a:xfrm>
          <a:prstGeom prst="rect">
            <a:avLst/>
          </a:prstGeom>
          <a:solidFill>
            <a:schemeClr val="tx2"/>
          </a:solidFill>
          <a:ln>
            <a:noFill/>
          </a:ln>
          <a:effectLst>
            <a:outerShdw dist="99190" dir="2388334"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altLang="en-US" sz="4000" b="1">
                <a:solidFill>
                  <a:srgbClr val="FFFFCC"/>
                </a:solidFill>
                <a:effectLst>
                  <a:outerShdw blurRad="38100" dist="38100" dir="2700000" algn="tl">
                    <a:srgbClr val="FFFFFF"/>
                  </a:outerShdw>
                </a:effectLst>
                <a:latin typeface="Verdana" panose="020B0604030504040204" pitchFamily="34" charset="0"/>
              </a:rPr>
              <a:t>An Actual Business Cycle</a:t>
            </a:r>
          </a:p>
          <a:p>
            <a:pPr algn="ctr" eaLnBrk="0" fontAlgn="base" hangingPunct="0">
              <a:spcBef>
                <a:spcPct val="0"/>
              </a:spcBef>
              <a:spcAft>
                <a:spcPct val="0"/>
              </a:spcAft>
            </a:pPr>
            <a:r>
              <a:rPr lang="en-US" altLang="en-US" sz="2800" b="1">
                <a:solidFill>
                  <a:srgbClr val="FFFFCC"/>
                </a:solidFill>
                <a:effectLst>
                  <a:outerShdw blurRad="38100" dist="38100" dir="2700000" algn="tl">
                    <a:srgbClr val="FFFFFF"/>
                  </a:outerShdw>
                </a:effectLst>
                <a:latin typeface="Verdana" panose="020B0604030504040204" pitchFamily="34" charset="0"/>
              </a:rPr>
              <a:t>1981 - 1990   ($ billion, 1992 dollars)</a:t>
            </a:r>
            <a:endParaRPr lang="en-US" altLang="en-US" sz="2800" b="1">
              <a:solidFill>
                <a:srgbClr val="000000"/>
              </a:solidFill>
              <a:effectLst>
                <a:outerShdw blurRad="38100" dist="38100" dir="2700000" algn="tl">
                  <a:srgbClr val="FFFFFF"/>
                </a:outerShdw>
              </a:effectLst>
              <a:latin typeface="Verdana" panose="020B0604030504040204" pitchFamily="34" charset="0"/>
            </a:endParaRPr>
          </a:p>
        </p:txBody>
      </p:sp>
      <p:sp>
        <p:nvSpPr>
          <p:cNvPr id="437259" name="Freeform 11"/>
          <p:cNvSpPr>
            <a:spLocks/>
          </p:cNvSpPr>
          <p:nvPr/>
        </p:nvSpPr>
        <p:spPr bwMode="auto">
          <a:xfrm>
            <a:off x="4559300" y="2811463"/>
            <a:ext cx="4503738" cy="1981200"/>
          </a:xfrm>
          <a:custGeom>
            <a:avLst/>
            <a:gdLst>
              <a:gd name="T0" fmla="*/ 0 w 2837"/>
              <a:gd name="T1" fmla="*/ 1210 h 1248"/>
              <a:gd name="T2" fmla="*/ 147 w 2837"/>
              <a:gd name="T3" fmla="*/ 1131 h 1248"/>
              <a:gd name="T4" fmla="*/ 237 w 2837"/>
              <a:gd name="T5" fmla="*/ 1108 h 1248"/>
              <a:gd name="T6" fmla="*/ 533 w 2837"/>
              <a:gd name="T7" fmla="*/ 1248 h 1248"/>
              <a:gd name="T8" fmla="*/ 1013 w 2837"/>
              <a:gd name="T9" fmla="*/ 816 h 1248"/>
              <a:gd name="T10" fmla="*/ 1301 w 2837"/>
              <a:gd name="T11" fmla="*/ 576 h 1248"/>
              <a:gd name="T12" fmla="*/ 1541 w 2837"/>
              <a:gd name="T13" fmla="*/ 480 h 1248"/>
              <a:gd name="T14" fmla="*/ 1829 w 2837"/>
              <a:gd name="T15" fmla="*/ 432 h 1248"/>
              <a:gd name="T16" fmla="*/ 2069 w 2837"/>
              <a:gd name="T17" fmla="*/ 96 h 1248"/>
              <a:gd name="T18" fmla="*/ 2549 w 2837"/>
              <a:gd name="T19" fmla="*/ 0 h 1248"/>
              <a:gd name="T20" fmla="*/ 2837 w 2837"/>
              <a:gd name="T21" fmla="*/ 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7" h="1248">
                <a:moveTo>
                  <a:pt x="0" y="1210"/>
                </a:moveTo>
                <a:cubicBezTo>
                  <a:pt x="49" y="1183"/>
                  <a:pt x="97" y="1155"/>
                  <a:pt x="147" y="1131"/>
                </a:cubicBezTo>
                <a:cubicBezTo>
                  <a:pt x="154" y="1127"/>
                  <a:pt x="271" y="1073"/>
                  <a:pt x="237" y="1108"/>
                </a:cubicBezTo>
                <a:lnTo>
                  <a:pt x="533" y="1248"/>
                </a:lnTo>
                <a:lnTo>
                  <a:pt x="1013" y="816"/>
                </a:lnTo>
                <a:lnTo>
                  <a:pt x="1301" y="576"/>
                </a:lnTo>
                <a:lnTo>
                  <a:pt x="1541" y="480"/>
                </a:lnTo>
                <a:lnTo>
                  <a:pt x="1829" y="432"/>
                </a:lnTo>
                <a:lnTo>
                  <a:pt x="2069" y="96"/>
                </a:lnTo>
                <a:lnTo>
                  <a:pt x="2549" y="0"/>
                </a:lnTo>
                <a:lnTo>
                  <a:pt x="2837" y="48"/>
                </a:lnTo>
              </a:path>
            </a:pathLst>
          </a:custGeom>
          <a:noFill/>
          <a:ln w="57150" cmpd="sng">
            <a:solidFill>
              <a:srgbClr val="66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60" name="Text Box 12"/>
          <p:cNvSpPr txBox="1">
            <a:spLocks noChangeArrowheads="1"/>
          </p:cNvSpPr>
          <p:nvPr/>
        </p:nvSpPr>
        <p:spPr bwMode="auto">
          <a:xfrm>
            <a:off x="3350395" y="1554164"/>
            <a:ext cx="17780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altLang="en-US" sz="2400" b="1">
                <a:solidFill>
                  <a:srgbClr val="000000"/>
                </a:solidFill>
                <a:latin typeface="Verdana" panose="020B0604030504040204" pitchFamily="34" charset="0"/>
              </a:rPr>
              <a:t>Real GDP</a:t>
            </a:r>
            <a:endParaRPr lang="en-US" altLang="en-US" sz="3200">
              <a:solidFill>
                <a:srgbClr val="000000"/>
              </a:solidFill>
              <a:latin typeface="Verdana" panose="020B0604030504040204" pitchFamily="34" charset="0"/>
            </a:endParaRPr>
          </a:p>
        </p:txBody>
      </p:sp>
      <p:sp>
        <p:nvSpPr>
          <p:cNvPr id="437261" name="Text Box 13"/>
          <p:cNvSpPr txBox="1">
            <a:spLocks noChangeArrowheads="1"/>
          </p:cNvSpPr>
          <p:nvPr/>
        </p:nvSpPr>
        <p:spPr bwMode="auto">
          <a:xfrm>
            <a:off x="4491038" y="3905250"/>
            <a:ext cx="1154112"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3200" i="1">
                <a:solidFill>
                  <a:srgbClr val="008000"/>
                </a:solidFill>
                <a:effectLst>
                  <a:outerShdw blurRad="38100" dist="38100" dir="2700000" algn="tl">
                    <a:srgbClr val="C0C0C0"/>
                  </a:outerShdw>
                </a:effectLst>
                <a:latin typeface="Verdana" panose="020B0604030504040204" pitchFamily="34" charset="0"/>
              </a:rPr>
              <a:t>Peak</a:t>
            </a:r>
          </a:p>
        </p:txBody>
      </p:sp>
      <p:sp>
        <p:nvSpPr>
          <p:cNvPr id="437262" name="Text Box 14"/>
          <p:cNvSpPr txBox="1">
            <a:spLocks noChangeArrowheads="1"/>
          </p:cNvSpPr>
          <p:nvPr/>
        </p:nvSpPr>
        <p:spPr bwMode="auto">
          <a:xfrm>
            <a:off x="8105776" y="2182814"/>
            <a:ext cx="130837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3200" b="1" i="1">
                <a:solidFill>
                  <a:srgbClr val="008000"/>
                </a:solidFill>
                <a:effectLst>
                  <a:outerShdw blurRad="38100" dist="38100" dir="2700000" algn="tl">
                    <a:srgbClr val="C0C0C0"/>
                  </a:outerShdw>
                </a:effectLst>
                <a:latin typeface="Verdana" panose="020B0604030504040204" pitchFamily="34" charset="0"/>
              </a:rPr>
              <a:t>Peak</a:t>
            </a:r>
          </a:p>
        </p:txBody>
      </p:sp>
      <p:sp>
        <p:nvSpPr>
          <p:cNvPr id="437263" name="Text Box 15"/>
          <p:cNvSpPr txBox="1">
            <a:spLocks noChangeArrowheads="1"/>
          </p:cNvSpPr>
          <p:nvPr/>
        </p:nvSpPr>
        <p:spPr bwMode="auto">
          <a:xfrm>
            <a:off x="4795839" y="4819650"/>
            <a:ext cx="1804987"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3200" b="1" i="1">
                <a:solidFill>
                  <a:srgbClr val="FF0000"/>
                </a:solidFill>
                <a:effectLst>
                  <a:outerShdw blurRad="38100" dist="38100" dir="2700000" algn="tl">
                    <a:srgbClr val="C0C0C0"/>
                  </a:outerShdw>
                </a:effectLst>
                <a:latin typeface="Verdana" panose="020B0604030504040204" pitchFamily="34" charset="0"/>
              </a:rPr>
              <a:t>Trough</a:t>
            </a:r>
          </a:p>
        </p:txBody>
      </p:sp>
      <p:sp>
        <p:nvSpPr>
          <p:cNvPr id="437264" name="Oval 16"/>
          <p:cNvSpPr>
            <a:spLocks noChangeArrowheads="1"/>
          </p:cNvSpPr>
          <p:nvPr/>
        </p:nvSpPr>
        <p:spPr bwMode="auto">
          <a:xfrm>
            <a:off x="8529638" y="2735263"/>
            <a:ext cx="228600" cy="228600"/>
          </a:xfrm>
          <a:prstGeom prst="ellipse">
            <a:avLst/>
          </a:prstGeom>
          <a:solidFill>
            <a:srgbClr val="008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65" name="Oval 17"/>
          <p:cNvSpPr>
            <a:spLocks noChangeArrowheads="1"/>
          </p:cNvSpPr>
          <p:nvPr/>
        </p:nvSpPr>
        <p:spPr bwMode="auto">
          <a:xfrm>
            <a:off x="5253038" y="4716463"/>
            <a:ext cx="228600" cy="2286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66" name="Oval 18"/>
          <p:cNvSpPr>
            <a:spLocks noChangeArrowheads="1"/>
          </p:cNvSpPr>
          <p:nvPr/>
        </p:nvSpPr>
        <p:spPr bwMode="auto">
          <a:xfrm>
            <a:off x="4795838" y="4487863"/>
            <a:ext cx="228600" cy="228600"/>
          </a:xfrm>
          <a:prstGeom prst="ellipse">
            <a:avLst/>
          </a:prstGeom>
          <a:solidFill>
            <a:srgbClr val="008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grpSp>
        <p:nvGrpSpPr>
          <p:cNvPr id="437267" name="Group 19"/>
          <p:cNvGrpSpPr>
            <a:grpSpLocks/>
          </p:cNvGrpSpPr>
          <p:nvPr/>
        </p:nvGrpSpPr>
        <p:grpSpPr bwMode="auto">
          <a:xfrm>
            <a:off x="5024438" y="5859468"/>
            <a:ext cx="3581400" cy="641350"/>
            <a:chOff x="2208" y="3888"/>
            <a:chExt cx="2256" cy="404"/>
          </a:xfrm>
        </p:grpSpPr>
        <p:sp>
          <p:nvSpPr>
            <p:cNvPr id="437268" name="Line 20"/>
            <p:cNvSpPr>
              <a:spLocks noChangeShapeType="1"/>
            </p:cNvSpPr>
            <p:nvPr/>
          </p:nvSpPr>
          <p:spPr bwMode="auto">
            <a:xfrm>
              <a:off x="2208" y="3888"/>
              <a:ext cx="2256" cy="0"/>
            </a:xfrm>
            <a:prstGeom prst="line">
              <a:avLst/>
            </a:prstGeom>
            <a:noFill/>
            <a:ln w="76200">
              <a:solidFill>
                <a:srgbClr val="006600"/>
              </a:solidFill>
              <a:round/>
              <a:headEnd type="triangle"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69" name="Text Box 21"/>
            <p:cNvSpPr txBox="1">
              <a:spLocks noChangeArrowheads="1"/>
            </p:cNvSpPr>
            <p:nvPr/>
          </p:nvSpPr>
          <p:spPr bwMode="auto">
            <a:xfrm>
              <a:off x="2688" y="3924"/>
              <a:ext cx="1513"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3200" i="1">
                  <a:solidFill>
                    <a:srgbClr val="000000"/>
                  </a:solidFill>
                  <a:effectLst>
                    <a:outerShdw blurRad="38100" dist="38100" dir="2700000" algn="tl">
                      <a:srgbClr val="C0C0C0"/>
                    </a:outerShdw>
                  </a:effectLst>
                  <a:latin typeface="Verdana" panose="020B0604030504040204" pitchFamily="34" charset="0"/>
                </a:rPr>
                <a:t>One  Cycle</a:t>
              </a:r>
            </a:p>
          </p:txBody>
        </p:sp>
      </p:grpSp>
      <p:grpSp>
        <p:nvGrpSpPr>
          <p:cNvPr id="437270" name="Group 22"/>
          <p:cNvGrpSpPr>
            <a:grpSpLocks/>
          </p:cNvGrpSpPr>
          <p:nvPr/>
        </p:nvGrpSpPr>
        <p:grpSpPr bwMode="auto">
          <a:xfrm>
            <a:off x="2814638" y="2055814"/>
            <a:ext cx="7505700" cy="4802187"/>
            <a:chOff x="816" y="1488"/>
            <a:chExt cx="4728" cy="3025"/>
          </a:xfrm>
        </p:grpSpPr>
        <p:grpSp>
          <p:nvGrpSpPr>
            <p:cNvPr id="437271" name="Group 23"/>
            <p:cNvGrpSpPr>
              <a:grpSpLocks/>
            </p:cNvGrpSpPr>
            <p:nvPr/>
          </p:nvGrpSpPr>
          <p:grpSpPr bwMode="auto">
            <a:xfrm>
              <a:off x="816" y="1488"/>
              <a:ext cx="4728" cy="3025"/>
              <a:chOff x="816" y="1488"/>
              <a:chExt cx="4728" cy="3025"/>
            </a:xfrm>
          </p:grpSpPr>
          <p:grpSp>
            <p:nvGrpSpPr>
              <p:cNvPr id="437272" name="Group 24"/>
              <p:cNvGrpSpPr>
                <a:grpSpLocks/>
              </p:cNvGrpSpPr>
              <p:nvPr/>
            </p:nvGrpSpPr>
            <p:grpSpPr bwMode="auto">
              <a:xfrm>
                <a:off x="1920" y="1488"/>
                <a:ext cx="3600" cy="2112"/>
                <a:chOff x="1920" y="1488"/>
                <a:chExt cx="3600" cy="2112"/>
              </a:xfrm>
            </p:grpSpPr>
            <p:sp>
              <p:nvSpPr>
                <p:cNvPr id="437273" name="Line 25"/>
                <p:cNvSpPr>
                  <a:spLocks noChangeShapeType="1"/>
                </p:cNvSpPr>
                <p:nvPr/>
              </p:nvSpPr>
              <p:spPr bwMode="auto">
                <a:xfrm>
                  <a:off x="1920" y="1488"/>
                  <a:ext cx="0" cy="2112"/>
                </a:xfrm>
                <a:prstGeom prst="line">
                  <a:avLst/>
                </a:prstGeom>
                <a:noFill/>
                <a:ln w="38100">
                  <a:solidFill>
                    <a:srgbClr val="66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74" name="Line 26"/>
                <p:cNvSpPr>
                  <a:spLocks noChangeShapeType="1"/>
                </p:cNvSpPr>
                <p:nvPr/>
              </p:nvSpPr>
              <p:spPr bwMode="auto">
                <a:xfrm flipH="1">
                  <a:off x="1920" y="3600"/>
                  <a:ext cx="3600" cy="0"/>
                </a:xfrm>
                <a:prstGeom prst="line">
                  <a:avLst/>
                </a:prstGeom>
                <a:noFill/>
                <a:ln w="38100">
                  <a:solidFill>
                    <a:srgbClr val="66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grpSp>
          <p:sp>
            <p:nvSpPr>
              <p:cNvPr id="437275" name="Line 27"/>
              <p:cNvSpPr>
                <a:spLocks noChangeShapeType="1"/>
              </p:cNvSpPr>
              <p:nvPr/>
            </p:nvSpPr>
            <p:spPr bwMode="auto">
              <a:xfrm>
                <a:off x="2160"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76" name="Line 28"/>
              <p:cNvSpPr>
                <a:spLocks noChangeShapeType="1"/>
              </p:cNvSpPr>
              <p:nvPr/>
            </p:nvSpPr>
            <p:spPr bwMode="auto">
              <a:xfrm>
                <a:off x="2400"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77" name="Line 29"/>
              <p:cNvSpPr>
                <a:spLocks noChangeShapeType="1"/>
              </p:cNvSpPr>
              <p:nvPr/>
            </p:nvSpPr>
            <p:spPr bwMode="auto">
              <a:xfrm>
                <a:off x="2688"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78" name="Line 30"/>
              <p:cNvSpPr>
                <a:spLocks noChangeShapeType="1"/>
              </p:cNvSpPr>
              <p:nvPr/>
            </p:nvSpPr>
            <p:spPr bwMode="auto">
              <a:xfrm>
                <a:off x="3263"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79" name="Line 31"/>
              <p:cNvSpPr>
                <a:spLocks noChangeShapeType="1"/>
              </p:cNvSpPr>
              <p:nvPr/>
            </p:nvSpPr>
            <p:spPr bwMode="auto">
              <a:xfrm>
                <a:off x="3551"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0" name="Line 32"/>
              <p:cNvSpPr>
                <a:spLocks noChangeShapeType="1"/>
              </p:cNvSpPr>
              <p:nvPr/>
            </p:nvSpPr>
            <p:spPr bwMode="auto">
              <a:xfrm>
                <a:off x="4176"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1" name="Line 33"/>
              <p:cNvSpPr>
                <a:spLocks noChangeShapeType="1"/>
              </p:cNvSpPr>
              <p:nvPr/>
            </p:nvSpPr>
            <p:spPr bwMode="auto">
              <a:xfrm>
                <a:off x="4464"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2" name="Line 34"/>
              <p:cNvSpPr>
                <a:spLocks noChangeShapeType="1"/>
              </p:cNvSpPr>
              <p:nvPr/>
            </p:nvSpPr>
            <p:spPr bwMode="auto">
              <a:xfrm>
                <a:off x="4992"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3" name="Line 35"/>
              <p:cNvSpPr>
                <a:spLocks noChangeShapeType="1"/>
              </p:cNvSpPr>
              <p:nvPr/>
            </p:nvSpPr>
            <p:spPr bwMode="auto">
              <a:xfrm>
                <a:off x="5232"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4" name="Line 36"/>
              <p:cNvSpPr>
                <a:spLocks noChangeShapeType="1"/>
              </p:cNvSpPr>
              <p:nvPr/>
            </p:nvSpPr>
            <p:spPr bwMode="auto">
              <a:xfrm rot="-5400000">
                <a:off x="3683" y="1357"/>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5" name="Line 37"/>
              <p:cNvSpPr>
                <a:spLocks noChangeShapeType="1"/>
              </p:cNvSpPr>
              <p:nvPr/>
            </p:nvSpPr>
            <p:spPr bwMode="auto">
              <a:xfrm rot="-5400000">
                <a:off x="2675" y="2653"/>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6" name="Line 38"/>
              <p:cNvSpPr>
                <a:spLocks noChangeShapeType="1"/>
              </p:cNvSpPr>
              <p:nvPr/>
            </p:nvSpPr>
            <p:spPr bwMode="auto">
              <a:xfrm rot="-5400000">
                <a:off x="3683" y="1165"/>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7" name="Line 39"/>
              <p:cNvSpPr>
                <a:spLocks noChangeShapeType="1"/>
              </p:cNvSpPr>
              <p:nvPr/>
            </p:nvSpPr>
            <p:spPr bwMode="auto">
              <a:xfrm rot="-5400000">
                <a:off x="3683" y="973"/>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8" name="Line 40"/>
              <p:cNvSpPr>
                <a:spLocks noChangeShapeType="1"/>
              </p:cNvSpPr>
              <p:nvPr/>
            </p:nvSpPr>
            <p:spPr bwMode="auto">
              <a:xfrm rot="-5400000">
                <a:off x="3683" y="781"/>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89" name="Line 41"/>
              <p:cNvSpPr>
                <a:spLocks noChangeShapeType="1"/>
              </p:cNvSpPr>
              <p:nvPr/>
            </p:nvSpPr>
            <p:spPr bwMode="auto">
              <a:xfrm rot="-5400000">
                <a:off x="3683" y="589"/>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0" name="Line 42"/>
              <p:cNvSpPr>
                <a:spLocks noChangeShapeType="1"/>
              </p:cNvSpPr>
              <p:nvPr/>
            </p:nvSpPr>
            <p:spPr bwMode="auto">
              <a:xfrm rot="-5400000">
                <a:off x="3683" y="397"/>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1" name="Line 43"/>
              <p:cNvSpPr>
                <a:spLocks noChangeShapeType="1"/>
              </p:cNvSpPr>
              <p:nvPr/>
            </p:nvSpPr>
            <p:spPr bwMode="auto">
              <a:xfrm rot="-5400000">
                <a:off x="3683" y="205"/>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2" name="Line 44"/>
              <p:cNvSpPr>
                <a:spLocks noChangeShapeType="1"/>
              </p:cNvSpPr>
              <p:nvPr/>
            </p:nvSpPr>
            <p:spPr bwMode="auto">
              <a:xfrm rot="-5400000">
                <a:off x="3683" y="13"/>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3" name="Line 45"/>
              <p:cNvSpPr>
                <a:spLocks noChangeShapeType="1"/>
              </p:cNvSpPr>
              <p:nvPr/>
            </p:nvSpPr>
            <p:spPr bwMode="auto">
              <a:xfrm rot="-5400000">
                <a:off x="3683" y="-179"/>
                <a:ext cx="1" cy="3720"/>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4" name="Line 46"/>
              <p:cNvSpPr>
                <a:spLocks noChangeShapeType="1"/>
              </p:cNvSpPr>
              <p:nvPr/>
            </p:nvSpPr>
            <p:spPr bwMode="auto">
              <a:xfrm>
                <a:off x="2975"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5" name="Line 47"/>
              <p:cNvSpPr>
                <a:spLocks noChangeShapeType="1"/>
              </p:cNvSpPr>
              <p:nvPr/>
            </p:nvSpPr>
            <p:spPr bwMode="auto">
              <a:xfrm>
                <a:off x="3840"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sp>
            <p:nvSpPr>
              <p:cNvPr id="437296" name="Line 48"/>
              <p:cNvSpPr>
                <a:spLocks noChangeShapeType="1"/>
              </p:cNvSpPr>
              <p:nvPr/>
            </p:nvSpPr>
            <p:spPr bwMode="auto">
              <a:xfrm>
                <a:off x="4704" y="1536"/>
                <a:ext cx="1" cy="2064"/>
              </a:xfrm>
              <a:prstGeom prst="line">
                <a:avLst/>
              </a:prstGeom>
              <a:noFill/>
              <a:ln w="31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20000"/>
                  </a:spcBef>
                  <a:spcAft>
                    <a:spcPct val="0"/>
                  </a:spcAft>
                  <a:buFontTx/>
                  <a:buChar char="•"/>
                </a:pPr>
                <a:endParaRPr kumimoji="1" lang="en-US" sz="3000">
                  <a:solidFill>
                    <a:srgbClr val="000000"/>
                  </a:solidFill>
                </a:endParaRPr>
              </a:p>
            </p:txBody>
          </p:sp>
        </p:grpSp>
        <p:sp>
          <p:nvSpPr>
            <p:cNvPr id="437297" name="Text Box 49"/>
            <p:cNvSpPr txBox="1">
              <a:spLocks noChangeArrowheads="1"/>
            </p:cNvSpPr>
            <p:nvPr/>
          </p:nvSpPr>
          <p:spPr bwMode="auto">
            <a:xfrm>
              <a:off x="1776" y="3580"/>
              <a:ext cx="36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a:solidFill>
                    <a:srgbClr val="000000"/>
                  </a:solidFill>
                  <a:latin typeface="Verdana" panose="020B0604030504040204" pitchFamily="34" charset="0"/>
                </a:rPr>
                <a:t>‘80</a:t>
              </a:r>
              <a:endParaRPr lang="en-US" altLang="en-US" sz="4000">
                <a:solidFill>
                  <a:srgbClr val="000000"/>
                </a:solidFill>
                <a:latin typeface="Verdana" panose="020B0604030504040204" pitchFamily="34" charset="0"/>
              </a:endParaRPr>
            </a:p>
          </p:txBody>
        </p:sp>
        <p:sp>
          <p:nvSpPr>
            <p:cNvPr id="437298" name="Text Box 50"/>
            <p:cNvSpPr txBox="1">
              <a:spLocks noChangeArrowheads="1"/>
            </p:cNvSpPr>
            <p:nvPr/>
          </p:nvSpPr>
          <p:spPr bwMode="auto">
            <a:xfrm>
              <a:off x="3126" y="3580"/>
              <a:ext cx="36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a:solidFill>
                    <a:srgbClr val="000000"/>
                  </a:solidFill>
                  <a:latin typeface="Verdana" panose="020B0604030504040204" pitchFamily="34" charset="0"/>
                </a:rPr>
                <a:t>‘85</a:t>
              </a:r>
              <a:endParaRPr lang="en-US" altLang="en-US" sz="4000">
                <a:solidFill>
                  <a:srgbClr val="000000"/>
                </a:solidFill>
                <a:latin typeface="Verdana" panose="020B0604030504040204" pitchFamily="34" charset="0"/>
              </a:endParaRPr>
            </a:p>
          </p:txBody>
        </p:sp>
        <p:sp>
          <p:nvSpPr>
            <p:cNvPr id="437299" name="Text Box 51"/>
            <p:cNvSpPr txBox="1">
              <a:spLocks noChangeArrowheads="1"/>
            </p:cNvSpPr>
            <p:nvPr/>
          </p:nvSpPr>
          <p:spPr bwMode="auto">
            <a:xfrm>
              <a:off x="4320" y="3597"/>
              <a:ext cx="397"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b="1">
                  <a:solidFill>
                    <a:srgbClr val="008000"/>
                  </a:solidFill>
                  <a:latin typeface="Verdana" panose="020B0604030504040204" pitchFamily="34" charset="0"/>
                </a:rPr>
                <a:t>‘90</a:t>
              </a:r>
              <a:endParaRPr lang="en-US" altLang="en-US" sz="4000" b="1">
                <a:solidFill>
                  <a:srgbClr val="008000"/>
                </a:solidFill>
                <a:latin typeface="Verdana" panose="020B0604030504040204" pitchFamily="34" charset="0"/>
              </a:endParaRPr>
            </a:p>
          </p:txBody>
        </p:sp>
        <p:sp>
          <p:nvSpPr>
            <p:cNvPr id="437300" name="Text Box 52"/>
            <p:cNvSpPr txBox="1">
              <a:spLocks noChangeArrowheads="1"/>
            </p:cNvSpPr>
            <p:nvPr/>
          </p:nvSpPr>
          <p:spPr bwMode="auto">
            <a:xfrm>
              <a:off x="1396" y="3100"/>
              <a:ext cx="52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a:solidFill>
                    <a:srgbClr val="000000"/>
                  </a:solidFill>
                  <a:latin typeface="Verdana" panose="020B0604030504040204" pitchFamily="34" charset="0"/>
                </a:rPr>
                <a:t>4600</a:t>
              </a:r>
              <a:endParaRPr lang="en-US" altLang="en-US" sz="4000">
                <a:solidFill>
                  <a:srgbClr val="000000"/>
                </a:solidFill>
                <a:latin typeface="Verdana" panose="020B0604030504040204" pitchFamily="34" charset="0"/>
              </a:endParaRPr>
            </a:p>
          </p:txBody>
        </p:sp>
        <p:sp>
          <p:nvSpPr>
            <p:cNvPr id="437301" name="Text Box 53"/>
            <p:cNvSpPr txBox="1">
              <a:spLocks noChangeArrowheads="1"/>
            </p:cNvSpPr>
            <p:nvPr/>
          </p:nvSpPr>
          <p:spPr bwMode="auto">
            <a:xfrm>
              <a:off x="1396" y="2524"/>
              <a:ext cx="52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a:solidFill>
                    <a:srgbClr val="000000"/>
                  </a:solidFill>
                  <a:latin typeface="Verdana" panose="020B0604030504040204" pitchFamily="34" charset="0"/>
                </a:rPr>
                <a:t>5200</a:t>
              </a:r>
              <a:endParaRPr lang="en-US" altLang="en-US" sz="4000">
                <a:solidFill>
                  <a:srgbClr val="000000"/>
                </a:solidFill>
                <a:latin typeface="Verdana" panose="020B0604030504040204" pitchFamily="34" charset="0"/>
              </a:endParaRPr>
            </a:p>
          </p:txBody>
        </p:sp>
        <p:sp>
          <p:nvSpPr>
            <p:cNvPr id="437302" name="Text Box 54"/>
            <p:cNvSpPr txBox="1">
              <a:spLocks noChangeArrowheads="1"/>
            </p:cNvSpPr>
            <p:nvPr/>
          </p:nvSpPr>
          <p:spPr bwMode="auto">
            <a:xfrm>
              <a:off x="1396" y="1744"/>
              <a:ext cx="52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2000">
                  <a:solidFill>
                    <a:srgbClr val="000000"/>
                  </a:solidFill>
                  <a:latin typeface="Verdana" panose="020B0604030504040204" pitchFamily="34" charset="0"/>
                </a:rPr>
                <a:t>6000</a:t>
              </a:r>
              <a:endParaRPr lang="en-US" altLang="en-US" sz="4000">
                <a:solidFill>
                  <a:srgbClr val="000000"/>
                </a:solidFill>
                <a:latin typeface="Verdana" panose="020B0604030504040204" pitchFamily="34" charset="0"/>
              </a:endParaRPr>
            </a:p>
          </p:txBody>
        </p:sp>
      </p:grpSp>
      <p:sp>
        <p:nvSpPr>
          <p:cNvPr id="437303" name="Rectangle 55"/>
          <p:cNvSpPr>
            <a:spLocks noChangeArrowheads="1"/>
          </p:cNvSpPr>
          <p:nvPr/>
        </p:nvSpPr>
        <p:spPr bwMode="auto">
          <a:xfrm>
            <a:off x="5157788" y="5448300"/>
            <a:ext cx="381000" cy="323850"/>
          </a:xfrm>
          <a:prstGeom prst="rect">
            <a:avLst/>
          </a:prstGeom>
          <a:solidFill>
            <a:srgbClr val="FFCC00"/>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lIns="92075" tIns="46038" rIns="92075" bIns="46038" anchor="ctr"/>
          <a:lstStyle/>
          <a:p>
            <a:pPr algn="ctr" fontAlgn="base">
              <a:spcBef>
                <a:spcPct val="0"/>
              </a:spcBef>
              <a:spcAft>
                <a:spcPct val="0"/>
              </a:spcAft>
            </a:pPr>
            <a:r>
              <a:rPr lang="en-US" altLang="en-US" sz="2000" b="1">
                <a:solidFill>
                  <a:srgbClr val="FF0000"/>
                </a:solidFill>
                <a:latin typeface="Verdana" panose="020B0604030504040204" pitchFamily="34" charset="0"/>
              </a:rPr>
              <a:t>82</a:t>
            </a:r>
          </a:p>
        </p:txBody>
      </p:sp>
    </p:spTree>
    <p:extLst>
      <p:ext uri="{BB962C8B-B14F-4D97-AF65-F5344CB8AC3E}">
        <p14:creationId xmlns:p14="http://schemas.microsoft.com/office/powerpoint/2010/main" val="2914221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7259"/>
                                        </p:tgtEl>
                                        <p:attrNameLst>
                                          <p:attrName>style.visibility</p:attrName>
                                        </p:attrNameLst>
                                      </p:cBhvr>
                                      <p:to>
                                        <p:strVal val="visible"/>
                                      </p:to>
                                    </p:set>
                                    <p:animEffect transition="in" filter="wipe(left)">
                                      <p:cBhvr>
                                        <p:cTn id="7" dur="500"/>
                                        <p:tgtEl>
                                          <p:spTgt spid="4372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3726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37261">
                                            <p:txEl>
                                              <p:pRg st="0" end="0"/>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43726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437263">
                                            <p:txEl>
                                              <p:pRg st="0" end="0"/>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437264"/>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437262">
                                            <p:txEl>
                                              <p:pRg st="0" end="0"/>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32" fill="hold" nodeType="clickEffect">
                                  <p:stCondLst>
                                    <p:cond delay="0"/>
                                  </p:stCondLst>
                                  <p:childTnLst>
                                    <p:set>
                                      <p:cBhvr>
                                        <p:cTn id="35" dur="1" fill="hold">
                                          <p:stCondLst>
                                            <p:cond delay="0"/>
                                          </p:stCondLst>
                                        </p:cTn>
                                        <p:tgtEl>
                                          <p:spTgt spid="437267"/>
                                        </p:tgtEl>
                                        <p:attrNameLst>
                                          <p:attrName>style.visibility</p:attrName>
                                        </p:attrNameLst>
                                      </p:cBhvr>
                                      <p:to>
                                        <p:strVal val="visible"/>
                                      </p:to>
                                    </p:set>
                                    <p:animEffect transition="in" filter="box(out)">
                                      <p:cBhvr>
                                        <p:cTn id="36" dur="500"/>
                                        <p:tgtEl>
                                          <p:spTgt spid="437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59" grpId="0" animBg="1"/>
      <p:bldP spid="437261" grpId="0" build="p" autoUpdateAnimBg="0"/>
      <p:bldP spid="437262" grpId="0" build="p" autoUpdateAnimBg="0"/>
      <p:bldP spid="437263" grpId="0" build="p" autoUpdateAnimBg="0"/>
      <p:bldP spid="437264" grpId="0" animBg="1"/>
      <p:bldP spid="437265" grpId="0" animBg="1"/>
      <p:bldP spid="43726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ltLang="en-US" smtClean="0">
                <a:solidFill>
                  <a:srgbClr val="000000"/>
                </a:solidFill>
              </a:rPr>
              <a:t>SECTION</a:t>
            </a:r>
            <a:endParaRPr lang="en-US" altLang="en-US">
              <a:solidFill>
                <a:srgbClr val="000000"/>
              </a:solidFill>
            </a:endParaRPr>
          </a:p>
        </p:txBody>
      </p:sp>
      <p:sp>
        <p:nvSpPr>
          <p:cNvPr id="3" name="Slide Number Placeholder 2"/>
          <p:cNvSpPr>
            <a:spLocks noGrp="1"/>
          </p:cNvSpPr>
          <p:nvPr>
            <p:ph type="sldNum" sz="quarter" idx="12"/>
          </p:nvPr>
        </p:nvSpPr>
        <p:spPr/>
        <p:txBody>
          <a:bodyPr/>
          <a:lstStyle/>
          <a:p>
            <a:fld id="{E0EBDC18-FCC7-4403-A77E-6374A46C90D6}" type="slidenum">
              <a:rPr lang="en-US" altLang="en-US" smtClean="0">
                <a:solidFill>
                  <a:srgbClr val="000000"/>
                </a:solidFill>
              </a:rPr>
              <a:pPr/>
              <a:t>29</a:t>
            </a:fld>
            <a:endParaRPr lang="en-US" altLang="en-US">
              <a:solidFill>
                <a:srgbClr val="000000"/>
              </a:solidFill>
            </a:endParaRPr>
          </a:p>
        </p:txBody>
      </p:sp>
      <p:pic>
        <p:nvPicPr>
          <p:cNvPr id="4" name="Picture 3"/>
          <p:cNvPicPr>
            <a:picLocks noChangeAspect="1"/>
          </p:cNvPicPr>
          <p:nvPr/>
        </p:nvPicPr>
        <p:blipFill>
          <a:blip r:embed="rId2"/>
          <a:stretch>
            <a:fillRect/>
          </a:stretch>
        </p:blipFill>
        <p:spPr>
          <a:xfrm>
            <a:off x="0" y="66675"/>
            <a:ext cx="11763375" cy="6724650"/>
          </a:xfrm>
          <a:prstGeom prst="rect">
            <a:avLst/>
          </a:prstGeom>
        </p:spPr>
      </p:pic>
    </p:spTree>
    <p:extLst>
      <p:ext uri="{BB962C8B-B14F-4D97-AF65-F5344CB8AC3E}">
        <p14:creationId xmlns:p14="http://schemas.microsoft.com/office/powerpoint/2010/main" val="150308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8476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1.7.16 (Thursday)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944644"/>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questions. Use the chart on the next slide to answer.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46756" y="1840295"/>
            <a:ext cx="11819466" cy="6504345"/>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000" dirty="0" smtClean="0">
                <a:solidFill>
                  <a:prstClr val="white"/>
                </a:solidFill>
                <a:latin typeface="Comic Sans MS" panose="030F0702030302020204" pitchFamily="66" charset="0"/>
              </a:rPr>
              <a:t>According to the chart, what is the unemployment rate if you do not have a high school diploma?</a:t>
            </a:r>
          </a:p>
          <a:p>
            <a:pPr marL="895350" marR="381000" indent="-514350" defTabSz="457200">
              <a:spcBef>
                <a:spcPts val="1400"/>
              </a:spcBef>
              <a:spcAft>
                <a:spcPts val="1400"/>
              </a:spcAft>
              <a:buFont typeface="+mj-lt"/>
              <a:buAutoNum type="arabicPeriod"/>
            </a:pPr>
            <a:r>
              <a:rPr lang="en-US" sz="3000" dirty="0" smtClean="0">
                <a:solidFill>
                  <a:prstClr val="white"/>
                </a:solidFill>
                <a:latin typeface="Comic Sans MS" panose="030F0702030302020204" pitchFamily="66" charset="0"/>
              </a:rPr>
              <a:t>According to the chart, what degree has the lowest unemployment rate?</a:t>
            </a:r>
          </a:p>
          <a:p>
            <a:pPr marL="895350" marR="381000" indent="-514350" defTabSz="457200">
              <a:spcBef>
                <a:spcPts val="1400"/>
              </a:spcBef>
              <a:spcAft>
                <a:spcPts val="1400"/>
              </a:spcAft>
              <a:buFont typeface="+mj-lt"/>
              <a:buAutoNum type="arabicPeriod"/>
            </a:pPr>
            <a:r>
              <a:rPr lang="en-US" sz="3000" dirty="0" smtClean="0">
                <a:solidFill>
                  <a:prstClr val="white"/>
                </a:solidFill>
                <a:latin typeface="Comic Sans MS" panose="030F0702030302020204" pitchFamily="66" charset="0"/>
              </a:rPr>
              <a:t>What is the weekly median salary for someone with only a high school diploma?</a:t>
            </a:r>
          </a:p>
          <a:p>
            <a:pPr marL="895350" marR="381000" indent="-514350" defTabSz="457200">
              <a:spcBef>
                <a:spcPts val="1400"/>
              </a:spcBef>
              <a:spcAft>
                <a:spcPts val="1400"/>
              </a:spcAft>
              <a:buFont typeface="+mj-lt"/>
              <a:buAutoNum type="arabicPeriod"/>
            </a:pPr>
            <a:r>
              <a:rPr lang="en-US" sz="3000" dirty="0" smtClean="0">
                <a:solidFill>
                  <a:prstClr val="white"/>
                </a:solidFill>
                <a:latin typeface="Comic Sans MS" panose="030F0702030302020204" pitchFamily="66" charset="0"/>
              </a:rPr>
              <a:t>According to the chart, what is the weekly median salary for someone with a Masters degree?</a:t>
            </a:r>
          </a:p>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7277225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2687" name="Rectangle 15"/>
          <p:cNvSpPr>
            <a:spLocks noGrp="1" noChangeArrowheads="1"/>
          </p:cNvSpPr>
          <p:nvPr>
            <p:ph type="title"/>
          </p:nvPr>
        </p:nvSpPr>
        <p:spPr/>
        <p:txBody>
          <a:bodyPr/>
          <a:lstStyle/>
          <a:p>
            <a:r>
              <a:rPr lang="en-US" altLang="en-US"/>
              <a:t>Phases of the Business Cycle</a:t>
            </a:r>
          </a:p>
        </p:txBody>
      </p:sp>
      <p:sp>
        <p:nvSpPr>
          <p:cNvPr id="412688" name="Rectangle 16"/>
          <p:cNvSpPr>
            <a:spLocks noGrp="1" noChangeArrowheads="1"/>
          </p:cNvSpPr>
          <p:nvPr>
            <p:ph type="body" idx="1"/>
          </p:nvPr>
        </p:nvSpPr>
        <p:spPr/>
        <p:txBody>
          <a:bodyPr/>
          <a:lstStyle/>
          <a:p>
            <a:pPr>
              <a:spcBef>
                <a:spcPct val="40000"/>
              </a:spcBef>
              <a:buFontTx/>
              <a:buNone/>
            </a:pPr>
            <a:r>
              <a:rPr lang="en-US" altLang="en-US" sz="1800">
                <a:solidFill>
                  <a:schemeClr val="hlink"/>
                </a:solidFill>
              </a:rPr>
              <a:t>Expansion</a:t>
            </a:r>
            <a:endParaRPr lang="en-US" altLang="en-US" sz="1800"/>
          </a:p>
          <a:p>
            <a:pPr>
              <a:spcBef>
                <a:spcPct val="40000"/>
              </a:spcBef>
            </a:pPr>
            <a:r>
              <a:rPr lang="en-US" altLang="en-US" sz="1800"/>
              <a:t>An </a:t>
            </a:r>
            <a:r>
              <a:rPr lang="en-US" altLang="en-US" sz="1800">
                <a:solidFill>
                  <a:schemeClr val="accent2"/>
                </a:solidFill>
              </a:rPr>
              <a:t>expansion</a:t>
            </a:r>
            <a:r>
              <a:rPr lang="en-US" altLang="en-US" sz="1800"/>
              <a:t> is a period of economic growth as measured by a rise in real GDP.  </a:t>
            </a:r>
            <a:r>
              <a:rPr lang="en-US" altLang="en-US" sz="1800">
                <a:solidFill>
                  <a:schemeClr val="accent2"/>
                </a:solidFill>
              </a:rPr>
              <a:t>Economic growth</a:t>
            </a:r>
            <a:r>
              <a:rPr lang="en-US" altLang="en-US" sz="1800"/>
              <a:t> is a steady, long-term rise in real GDP.</a:t>
            </a:r>
          </a:p>
          <a:p>
            <a:pPr>
              <a:spcBef>
                <a:spcPct val="40000"/>
              </a:spcBef>
              <a:buFontTx/>
              <a:buNone/>
            </a:pPr>
            <a:r>
              <a:rPr lang="en-US" altLang="en-US" sz="1800">
                <a:solidFill>
                  <a:schemeClr val="hlink"/>
                </a:solidFill>
              </a:rPr>
              <a:t>Peak</a:t>
            </a:r>
            <a:endParaRPr lang="en-US" altLang="en-US" sz="1800"/>
          </a:p>
          <a:p>
            <a:pPr>
              <a:spcBef>
                <a:spcPct val="40000"/>
              </a:spcBef>
            </a:pPr>
            <a:r>
              <a:rPr lang="en-US" altLang="en-US" sz="1800"/>
              <a:t>When real GDP stops rising, the economy has reached its </a:t>
            </a:r>
            <a:r>
              <a:rPr lang="en-US" altLang="en-US" sz="1800">
                <a:solidFill>
                  <a:schemeClr val="accent2"/>
                </a:solidFill>
              </a:rPr>
              <a:t>peak</a:t>
            </a:r>
            <a:r>
              <a:rPr lang="en-US" altLang="en-US" sz="1800"/>
              <a:t>, the height of its economic expansion. </a:t>
            </a:r>
          </a:p>
          <a:p>
            <a:pPr>
              <a:spcBef>
                <a:spcPct val="40000"/>
              </a:spcBef>
              <a:buFontTx/>
              <a:buNone/>
            </a:pPr>
            <a:r>
              <a:rPr lang="en-US" altLang="en-US" sz="1800">
                <a:solidFill>
                  <a:schemeClr val="hlink"/>
                </a:solidFill>
              </a:rPr>
              <a:t>Contraction</a:t>
            </a:r>
            <a:endParaRPr lang="en-US" altLang="en-US" sz="1800"/>
          </a:p>
          <a:p>
            <a:pPr>
              <a:spcBef>
                <a:spcPct val="40000"/>
              </a:spcBef>
            </a:pPr>
            <a:r>
              <a:rPr lang="en-US" altLang="en-US" sz="1800"/>
              <a:t>Following its peak, the economy enters a period of </a:t>
            </a:r>
            <a:r>
              <a:rPr lang="en-US" altLang="en-US" sz="1800">
                <a:solidFill>
                  <a:schemeClr val="accent2"/>
                </a:solidFill>
              </a:rPr>
              <a:t>contraction</a:t>
            </a:r>
            <a:r>
              <a:rPr lang="en-US" altLang="en-US" sz="1800"/>
              <a:t>, an economic decline marked by a fall in real GDP.  A </a:t>
            </a:r>
            <a:r>
              <a:rPr lang="en-US" altLang="en-US" sz="1800">
                <a:solidFill>
                  <a:schemeClr val="accent2"/>
                </a:solidFill>
              </a:rPr>
              <a:t>recession</a:t>
            </a:r>
            <a:r>
              <a:rPr lang="en-US" altLang="en-US" sz="1800"/>
              <a:t> is a prolonged economic contraction.  An especially long or severe recession may be called a </a:t>
            </a:r>
            <a:r>
              <a:rPr lang="en-US" altLang="en-US" sz="1800">
                <a:solidFill>
                  <a:schemeClr val="accent2"/>
                </a:solidFill>
              </a:rPr>
              <a:t>depression</a:t>
            </a:r>
            <a:r>
              <a:rPr lang="en-US" altLang="en-US" sz="1800"/>
              <a:t>.</a:t>
            </a:r>
          </a:p>
          <a:p>
            <a:pPr>
              <a:spcBef>
                <a:spcPct val="40000"/>
              </a:spcBef>
              <a:buFontTx/>
              <a:buNone/>
            </a:pPr>
            <a:r>
              <a:rPr lang="en-US" altLang="en-US" sz="1800">
                <a:solidFill>
                  <a:schemeClr val="hlink"/>
                </a:solidFill>
              </a:rPr>
              <a:t>Trough</a:t>
            </a:r>
            <a:endParaRPr lang="en-US" altLang="en-US" sz="1800"/>
          </a:p>
          <a:p>
            <a:pPr>
              <a:spcBef>
                <a:spcPct val="40000"/>
              </a:spcBef>
            </a:pPr>
            <a:r>
              <a:rPr lang="en-US" altLang="en-US" sz="1800"/>
              <a:t>The </a:t>
            </a:r>
            <a:r>
              <a:rPr lang="en-US" altLang="en-US" sz="1800">
                <a:solidFill>
                  <a:schemeClr val="accent2"/>
                </a:solidFill>
              </a:rPr>
              <a:t>trough</a:t>
            </a:r>
            <a:r>
              <a:rPr lang="en-US" altLang="en-US" sz="1800"/>
              <a:t> is the lowest point of economic decline, when real GDP stops falling.</a:t>
            </a:r>
          </a:p>
        </p:txBody>
      </p:sp>
      <p:pic>
        <p:nvPicPr>
          <p:cNvPr id="412689" name="Picture 17">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2690" name="Picture 18">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2691" name="Picture 19">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1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12692" name="Picture 20">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23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12693"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92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412694" name="Picture 22">
            <a:hlinkClick r:id="" action="ppaction://hlinkshowjump?jump=endshow"/>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3298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12687"/>
                                        </p:tgtEl>
                                        <p:attrNameLst>
                                          <p:attrName>style.visibility</p:attrName>
                                        </p:attrNameLst>
                                      </p:cBhvr>
                                      <p:to>
                                        <p:strVal val="visible"/>
                                      </p:to>
                                    </p:set>
                                    <p:anim calcmode="lin" valueType="num">
                                      <p:cBhvr additive="base">
                                        <p:cTn id="7" dur="500" fill="hold"/>
                                        <p:tgtEl>
                                          <p:spTgt spid="412687"/>
                                        </p:tgtEl>
                                        <p:attrNameLst>
                                          <p:attrName>ppt_x</p:attrName>
                                        </p:attrNameLst>
                                      </p:cBhvr>
                                      <p:tavLst>
                                        <p:tav tm="0">
                                          <p:val>
                                            <p:strVal val="#ppt_x"/>
                                          </p:val>
                                        </p:tav>
                                        <p:tav tm="100000">
                                          <p:val>
                                            <p:strVal val="#ppt_x"/>
                                          </p:val>
                                        </p:tav>
                                      </p:tavLst>
                                    </p:anim>
                                    <p:anim calcmode="lin" valueType="num">
                                      <p:cBhvr additive="base">
                                        <p:cTn id="8" dur="500" fill="hold"/>
                                        <p:tgtEl>
                                          <p:spTgt spid="41268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12688">
                                            <p:txEl>
                                              <p:pRg st="0" end="0"/>
                                            </p:txEl>
                                          </p:spTgt>
                                        </p:tgtEl>
                                        <p:attrNameLst>
                                          <p:attrName>style.visibility</p:attrName>
                                        </p:attrNameLst>
                                      </p:cBhvr>
                                      <p:to>
                                        <p:strVal val="visible"/>
                                      </p:to>
                                    </p:set>
                                    <p:animEffect transition="in" filter="dissolve">
                                      <p:cBhvr>
                                        <p:cTn id="13" dur="500"/>
                                        <p:tgtEl>
                                          <p:spTgt spid="41268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412688">
                                            <p:txEl>
                                              <p:pRg st="1" end="1"/>
                                            </p:txEl>
                                          </p:spTgt>
                                        </p:tgtEl>
                                        <p:attrNameLst>
                                          <p:attrName>style.visibility</p:attrName>
                                        </p:attrNameLst>
                                      </p:cBhvr>
                                      <p:to>
                                        <p:strVal val="visible"/>
                                      </p:to>
                                    </p:set>
                                    <p:animEffect transition="in" filter="dissolve">
                                      <p:cBhvr>
                                        <p:cTn id="18" dur="500"/>
                                        <p:tgtEl>
                                          <p:spTgt spid="412688">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12688">
                                            <p:txEl>
                                              <p:pRg st="2" end="2"/>
                                            </p:txEl>
                                          </p:spTgt>
                                        </p:tgtEl>
                                        <p:attrNameLst>
                                          <p:attrName>style.visibility</p:attrName>
                                        </p:attrNameLst>
                                      </p:cBhvr>
                                      <p:to>
                                        <p:strVal val="visible"/>
                                      </p:to>
                                    </p:set>
                                    <p:animEffect transition="in" filter="dissolve">
                                      <p:cBhvr>
                                        <p:cTn id="23" dur="500"/>
                                        <p:tgtEl>
                                          <p:spTgt spid="412688">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12688">
                                            <p:txEl>
                                              <p:pRg st="3" end="3"/>
                                            </p:txEl>
                                          </p:spTgt>
                                        </p:tgtEl>
                                        <p:attrNameLst>
                                          <p:attrName>style.visibility</p:attrName>
                                        </p:attrNameLst>
                                      </p:cBhvr>
                                      <p:to>
                                        <p:strVal val="visible"/>
                                      </p:to>
                                    </p:set>
                                    <p:animEffect transition="in" filter="dissolve">
                                      <p:cBhvr>
                                        <p:cTn id="28" dur="500"/>
                                        <p:tgtEl>
                                          <p:spTgt spid="412688">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12688">
                                            <p:txEl>
                                              <p:pRg st="4" end="4"/>
                                            </p:txEl>
                                          </p:spTgt>
                                        </p:tgtEl>
                                        <p:attrNameLst>
                                          <p:attrName>style.visibility</p:attrName>
                                        </p:attrNameLst>
                                      </p:cBhvr>
                                      <p:to>
                                        <p:strVal val="visible"/>
                                      </p:to>
                                    </p:set>
                                    <p:animEffect transition="in" filter="dissolve">
                                      <p:cBhvr>
                                        <p:cTn id="33" dur="500"/>
                                        <p:tgtEl>
                                          <p:spTgt spid="412688">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12688">
                                            <p:txEl>
                                              <p:pRg st="5" end="5"/>
                                            </p:txEl>
                                          </p:spTgt>
                                        </p:tgtEl>
                                        <p:attrNameLst>
                                          <p:attrName>style.visibility</p:attrName>
                                        </p:attrNameLst>
                                      </p:cBhvr>
                                      <p:to>
                                        <p:strVal val="visible"/>
                                      </p:to>
                                    </p:set>
                                    <p:animEffect transition="in" filter="dissolve">
                                      <p:cBhvr>
                                        <p:cTn id="38" dur="500"/>
                                        <p:tgtEl>
                                          <p:spTgt spid="412688">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412688">
                                            <p:txEl>
                                              <p:pRg st="6" end="6"/>
                                            </p:txEl>
                                          </p:spTgt>
                                        </p:tgtEl>
                                        <p:attrNameLst>
                                          <p:attrName>style.visibility</p:attrName>
                                        </p:attrNameLst>
                                      </p:cBhvr>
                                      <p:to>
                                        <p:strVal val="visible"/>
                                      </p:to>
                                    </p:set>
                                    <p:animEffect transition="in" filter="dissolve">
                                      <p:cBhvr>
                                        <p:cTn id="43" dur="500"/>
                                        <p:tgtEl>
                                          <p:spTgt spid="412688">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412688">
                                            <p:txEl>
                                              <p:pRg st="7" end="7"/>
                                            </p:txEl>
                                          </p:spTgt>
                                        </p:tgtEl>
                                        <p:attrNameLst>
                                          <p:attrName>style.visibility</p:attrName>
                                        </p:attrNameLst>
                                      </p:cBhvr>
                                      <p:to>
                                        <p:strVal val="visible"/>
                                      </p:to>
                                    </p:set>
                                    <p:animEffect transition="in" filter="dissolve">
                                      <p:cBhvr>
                                        <p:cTn id="48" dur="500"/>
                                        <p:tgtEl>
                                          <p:spTgt spid="41268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87" grpId="0" autoUpdateAnimBg="0"/>
      <p:bldP spid="412688" grpId="0" build="p" bldLvl="2"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79" name="Rectangle 1043"/>
          <p:cNvSpPr>
            <a:spLocks noGrp="1" noChangeArrowheads="1"/>
          </p:cNvSpPr>
          <p:nvPr>
            <p:ph type="title"/>
          </p:nvPr>
        </p:nvSpPr>
        <p:spPr/>
        <p:txBody>
          <a:bodyPr/>
          <a:lstStyle/>
          <a:p>
            <a:r>
              <a:rPr lang="en-US" altLang="en-US"/>
              <a:t>What Keeps the Business Cycle Going?</a:t>
            </a:r>
          </a:p>
        </p:txBody>
      </p:sp>
      <p:sp>
        <p:nvSpPr>
          <p:cNvPr id="399380" name="Rectangle 1044"/>
          <p:cNvSpPr>
            <a:spLocks noGrp="1" noChangeArrowheads="1"/>
          </p:cNvSpPr>
          <p:nvPr>
            <p:ph type="body" idx="1"/>
          </p:nvPr>
        </p:nvSpPr>
        <p:spPr/>
        <p:txBody>
          <a:bodyPr/>
          <a:lstStyle/>
          <a:p>
            <a:r>
              <a:rPr lang="en-US" altLang="en-US" sz="2000"/>
              <a:t>Business cycles are affected by four main economic variables:</a:t>
            </a:r>
            <a:endParaRPr lang="en-US" altLang="en-US"/>
          </a:p>
        </p:txBody>
      </p:sp>
      <p:sp>
        <p:nvSpPr>
          <p:cNvPr id="399381" name="Text Box 1045"/>
          <p:cNvSpPr txBox="1">
            <a:spLocks noChangeArrowheads="1"/>
          </p:cNvSpPr>
          <p:nvPr/>
        </p:nvSpPr>
        <p:spPr bwMode="auto">
          <a:xfrm>
            <a:off x="2159001" y="1477964"/>
            <a:ext cx="8139113" cy="437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base" hangingPunct="0">
              <a:spcBef>
                <a:spcPct val="0"/>
              </a:spcBef>
              <a:spcAft>
                <a:spcPct val="0"/>
              </a:spcAft>
            </a:pPr>
            <a:r>
              <a:rPr kumimoji="1" lang="en-US" altLang="en-US" b="1">
                <a:solidFill>
                  <a:srgbClr val="000099"/>
                </a:solidFill>
                <a:cs typeface="Times" panose="02020603050405020304" pitchFamily="18" charset="0"/>
              </a:rPr>
              <a:t>Business Investment</a:t>
            </a:r>
            <a:endParaRPr kumimoji="1" lang="en-US" altLang="en-US" b="1">
              <a:solidFill>
                <a:srgbClr val="000000"/>
              </a:solidFill>
              <a:cs typeface="Times" panose="02020603050405020304" pitchFamily="18" charset="0"/>
            </a:endParaRPr>
          </a:p>
          <a:p>
            <a:pPr eaLnBrk="0" fontAlgn="base" hangingPunct="0">
              <a:spcBef>
                <a:spcPct val="0"/>
              </a:spcBef>
              <a:spcAft>
                <a:spcPct val="0"/>
              </a:spcAft>
            </a:pPr>
            <a:r>
              <a:rPr kumimoji="1" lang="en-US" altLang="en-US" b="1">
                <a:solidFill>
                  <a:srgbClr val="000000"/>
                </a:solidFill>
                <a:cs typeface="Times" panose="02020603050405020304" pitchFamily="18" charset="0"/>
              </a:rPr>
              <a:t>When an economy is expanding, firms expect sales and profits to keep rising, and therefore they invest in new plants and equipment. This investment creates new jobs and furthers expansion.  In a recession, the opposite occurs.</a:t>
            </a:r>
          </a:p>
          <a:p>
            <a:pPr eaLnBrk="0" fontAlgn="base" hangingPunct="0">
              <a:spcBef>
                <a:spcPct val="20000"/>
              </a:spcBef>
              <a:spcAft>
                <a:spcPct val="0"/>
              </a:spcAft>
            </a:pPr>
            <a:r>
              <a:rPr kumimoji="1" lang="en-US" altLang="en-US" b="1">
                <a:solidFill>
                  <a:srgbClr val="000099"/>
                </a:solidFill>
                <a:cs typeface="Times" panose="02020603050405020304" pitchFamily="18" charset="0"/>
              </a:rPr>
              <a:t>Interest Rates and Credit</a:t>
            </a:r>
            <a:endParaRPr kumimoji="1" lang="en-US" altLang="en-US" b="1">
              <a:solidFill>
                <a:srgbClr val="000000"/>
              </a:solidFill>
              <a:cs typeface="Times" panose="02020603050405020304" pitchFamily="18" charset="0"/>
            </a:endParaRPr>
          </a:p>
          <a:p>
            <a:pPr eaLnBrk="0" fontAlgn="base" hangingPunct="0">
              <a:spcBef>
                <a:spcPct val="0"/>
              </a:spcBef>
              <a:spcAft>
                <a:spcPct val="0"/>
              </a:spcAft>
            </a:pPr>
            <a:r>
              <a:rPr kumimoji="1" lang="en-US" altLang="en-US" b="1">
                <a:solidFill>
                  <a:srgbClr val="000000"/>
                </a:solidFill>
                <a:cs typeface="Times" panose="02020603050405020304" pitchFamily="18" charset="0"/>
              </a:rPr>
              <a:t>When interest rates are low, companies make new investments, often adding jobs to the economy.  When interest rates climb, investment dries up, as does job growth.</a:t>
            </a:r>
          </a:p>
          <a:p>
            <a:pPr eaLnBrk="0" fontAlgn="base" hangingPunct="0">
              <a:spcBef>
                <a:spcPct val="20000"/>
              </a:spcBef>
              <a:spcAft>
                <a:spcPct val="0"/>
              </a:spcAft>
            </a:pPr>
            <a:r>
              <a:rPr kumimoji="1" lang="en-US" altLang="en-US" b="1">
                <a:solidFill>
                  <a:srgbClr val="000099"/>
                </a:solidFill>
                <a:cs typeface="Times" panose="02020603050405020304" pitchFamily="18" charset="0"/>
              </a:rPr>
              <a:t>Consumer Expectations</a:t>
            </a:r>
            <a:endParaRPr kumimoji="1" lang="en-US" altLang="en-US" b="1">
              <a:solidFill>
                <a:srgbClr val="000000"/>
              </a:solidFill>
              <a:cs typeface="Times" panose="02020603050405020304" pitchFamily="18" charset="0"/>
            </a:endParaRPr>
          </a:p>
          <a:p>
            <a:pPr eaLnBrk="0" fontAlgn="base" hangingPunct="0">
              <a:spcBef>
                <a:spcPct val="0"/>
              </a:spcBef>
              <a:spcAft>
                <a:spcPct val="0"/>
              </a:spcAft>
            </a:pPr>
            <a:r>
              <a:rPr kumimoji="1" lang="en-US" altLang="en-US" b="1">
                <a:solidFill>
                  <a:srgbClr val="000000"/>
                </a:solidFill>
                <a:cs typeface="Times" panose="02020603050405020304" pitchFamily="18" charset="0"/>
              </a:rPr>
              <a:t>Forecasts of a expanding economy often fuel more spending, while fears of recession tighten consumers' spending.</a:t>
            </a:r>
          </a:p>
          <a:p>
            <a:pPr eaLnBrk="0" fontAlgn="base" hangingPunct="0">
              <a:spcBef>
                <a:spcPct val="20000"/>
              </a:spcBef>
              <a:spcAft>
                <a:spcPct val="0"/>
              </a:spcAft>
            </a:pPr>
            <a:r>
              <a:rPr kumimoji="1" lang="en-US" altLang="en-US" b="1">
                <a:solidFill>
                  <a:srgbClr val="000099"/>
                </a:solidFill>
                <a:cs typeface="Times" panose="02020603050405020304" pitchFamily="18" charset="0"/>
              </a:rPr>
              <a:t>External Shocks</a:t>
            </a:r>
            <a:endParaRPr kumimoji="1" lang="en-US" altLang="en-US" b="1">
              <a:solidFill>
                <a:srgbClr val="000000"/>
              </a:solidFill>
              <a:cs typeface="Times" panose="02020603050405020304" pitchFamily="18" charset="0"/>
            </a:endParaRPr>
          </a:p>
          <a:p>
            <a:pPr eaLnBrk="0" fontAlgn="base" hangingPunct="0">
              <a:spcBef>
                <a:spcPct val="0"/>
              </a:spcBef>
              <a:spcAft>
                <a:spcPct val="0"/>
              </a:spcAft>
            </a:pPr>
            <a:r>
              <a:rPr kumimoji="1" lang="en-US" altLang="en-US" b="1">
                <a:solidFill>
                  <a:srgbClr val="000000"/>
                </a:solidFill>
                <a:cs typeface="Times" panose="02020603050405020304" pitchFamily="18" charset="0"/>
              </a:rPr>
              <a:t>External shocks, such as disruptions of the oil supply, wars, or natural disasters, greatly influence the output of an economy.</a:t>
            </a:r>
            <a:endParaRPr lang="en-US" altLang="en-US" b="1">
              <a:solidFill>
                <a:srgbClr val="000000"/>
              </a:solidFill>
            </a:endParaRPr>
          </a:p>
        </p:txBody>
      </p:sp>
      <p:pic>
        <p:nvPicPr>
          <p:cNvPr id="399382" name="Picture 1046">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383" name="Picture 1047">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384" name="Picture 1048">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1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9385" name="Picture 1049">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23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9386" name="Picture 10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92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9387" name="Picture 1051">
            <a:hlinkClick r:id="" action="ppaction://hlinkshowjump?jump=endshow"/>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91673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399379"/>
                                        </p:tgtEl>
                                        <p:attrNameLst>
                                          <p:attrName>style.visibility</p:attrName>
                                        </p:attrNameLst>
                                      </p:cBhvr>
                                      <p:to>
                                        <p:strVal val="visible"/>
                                      </p:to>
                                    </p:set>
                                    <p:anim calcmode="lin" valueType="num">
                                      <p:cBhvr additive="base">
                                        <p:cTn id="7" dur="500" fill="hold"/>
                                        <p:tgtEl>
                                          <p:spTgt spid="399379"/>
                                        </p:tgtEl>
                                        <p:attrNameLst>
                                          <p:attrName>ppt_x</p:attrName>
                                        </p:attrNameLst>
                                      </p:cBhvr>
                                      <p:tavLst>
                                        <p:tav tm="0">
                                          <p:val>
                                            <p:strVal val="#ppt_x"/>
                                          </p:val>
                                        </p:tav>
                                        <p:tav tm="100000">
                                          <p:val>
                                            <p:strVal val="#ppt_x"/>
                                          </p:val>
                                        </p:tav>
                                      </p:tavLst>
                                    </p:anim>
                                    <p:anim calcmode="lin" valueType="num">
                                      <p:cBhvr additive="base">
                                        <p:cTn id="8" dur="500" fill="hold"/>
                                        <p:tgtEl>
                                          <p:spTgt spid="39937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9380">
                                            <p:txEl>
                                              <p:pRg st="0" end="0"/>
                                            </p:txEl>
                                          </p:spTgt>
                                        </p:tgtEl>
                                        <p:attrNameLst>
                                          <p:attrName>style.visibility</p:attrName>
                                        </p:attrNameLst>
                                      </p:cBhvr>
                                      <p:to>
                                        <p:strVal val="visible"/>
                                      </p:to>
                                    </p:set>
                                    <p:animEffect transition="in" filter="dissolve">
                                      <p:cBhvr>
                                        <p:cTn id="13" dur="500"/>
                                        <p:tgtEl>
                                          <p:spTgt spid="399380">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99381">
                                            <p:txEl>
                                              <p:pRg st="0" end="0"/>
                                            </p:txEl>
                                          </p:spTgt>
                                        </p:tgtEl>
                                        <p:attrNameLst>
                                          <p:attrName>style.visibility</p:attrName>
                                        </p:attrNameLst>
                                      </p:cBhvr>
                                      <p:to>
                                        <p:strVal val="visible"/>
                                      </p:to>
                                    </p:set>
                                    <p:animEffect transition="in" filter="dissolve">
                                      <p:cBhvr>
                                        <p:cTn id="18" dur="500"/>
                                        <p:tgtEl>
                                          <p:spTgt spid="399381">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99381">
                                            <p:txEl>
                                              <p:pRg st="1" end="1"/>
                                            </p:txEl>
                                          </p:spTgt>
                                        </p:tgtEl>
                                        <p:attrNameLst>
                                          <p:attrName>style.visibility</p:attrName>
                                        </p:attrNameLst>
                                      </p:cBhvr>
                                      <p:to>
                                        <p:strVal val="visible"/>
                                      </p:to>
                                    </p:set>
                                    <p:animEffect transition="in" filter="dissolve">
                                      <p:cBhvr>
                                        <p:cTn id="23" dur="500"/>
                                        <p:tgtEl>
                                          <p:spTgt spid="399381">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99381">
                                            <p:txEl>
                                              <p:pRg st="2" end="2"/>
                                            </p:txEl>
                                          </p:spTgt>
                                        </p:tgtEl>
                                        <p:attrNameLst>
                                          <p:attrName>style.visibility</p:attrName>
                                        </p:attrNameLst>
                                      </p:cBhvr>
                                      <p:to>
                                        <p:strVal val="visible"/>
                                      </p:to>
                                    </p:set>
                                    <p:animEffect transition="in" filter="dissolve">
                                      <p:cBhvr>
                                        <p:cTn id="28" dur="500"/>
                                        <p:tgtEl>
                                          <p:spTgt spid="399381">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99381">
                                            <p:txEl>
                                              <p:pRg st="3" end="3"/>
                                            </p:txEl>
                                          </p:spTgt>
                                        </p:tgtEl>
                                        <p:attrNameLst>
                                          <p:attrName>style.visibility</p:attrName>
                                        </p:attrNameLst>
                                      </p:cBhvr>
                                      <p:to>
                                        <p:strVal val="visible"/>
                                      </p:to>
                                    </p:set>
                                    <p:animEffect transition="in" filter="dissolve">
                                      <p:cBhvr>
                                        <p:cTn id="33" dur="500"/>
                                        <p:tgtEl>
                                          <p:spTgt spid="399381">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99381">
                                            <p:txEl>
                                              <p:pRg st="4" end="4"/>
                                            </p:txEl>
                                          </p:spTgt>
                                        </p:tgtEl>
                                        <p:attrNameLst>
                                          <p:attrName>style.visibility</p:attrName>
                                        </p:attrNameLst>
                                      </p:cBhvr>
                                      <p:to>
                                        <p:strVal val="visible"/>
                                      </p:to>
                                    </p:set>
                                    <p:animEffect transition="in" filter="dissolve">
                                      <p:cBhvr>
                                        <p:cTn id="38" dur="500"/>
                                        <p:tgtEl>
                                          <p:spTgt spid="399381">
                                            <p:txEl>
                                              <p:pRg st="4" end="4"/>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99381">
                                            <p:txEl>
                                              <p:pRg st="5" end="5"/>
                                            </p:txEl>
                                          </p:spTgt>
                                        </p:tgtEl>
                                        <p:attrNameLst>
                                          <p:attrName>style.visibility</p:attrName>
                                        </p:attrNameLst>
                                      </p:cBhvr>
                                      <p:to>
                                        <p:strVal val="visible"/>
                                      </p:to>
                                    </p:set>
                                    <p:animEffect transition="in" filter="dissolve">
                                      <p:cBhvr>
                                        <p:cTn id="43" dur="500"/>
                                        <p:tgtEl>
                                          <p:spTgt spid="399381">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399381">
                                            <p:txEl>
                                              <p:pRg st="6" end="6"/>
                                            </p:txEl>
                                          </p:spTgt>
                                        </p:tgtEl>
                                        <p:attrNameLst>
                                          <p:attrName>style.visibility</p:attrName>
                                        </p:attrNameLst>
                                      </p:cBhvr>
                                      <p:to>
                                        <p:strVal val="visible"/>
                                      </p:to>
                                    </p:set>
                                    <p:animEffect transition="in" filter="dissolve">
                                      <p:cBhvr>
                                        <p:cTn id="48" dur="500"/>
                                        <p:tgtEl>
                                          <p:spTgt spid="399381">
                                            <p:txEl>
                                              <p:pRg st="6" end="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399381">
                                            <p:txEl>
                                              <p:pRg st="7" end="7"/>
                                            </p:txEl>
                                          </p:spTgt>
                                        </p:tgtEl>
                                        <p:attrNameLst>
                                          <p:attrName>style.visibility</p:attrName>
                                        </p:attrNameLst>
                                      </p:cBhvr>
                                      <p:to>
                                        <p:strVal val="visible"/>
                                      </p:to>
                                    </p:set>
                                    <p:animEffect transition="in" filter="dissolve">
                                      <p:cBhvr>
                                        <p:cTn id="53" dur="500"/>
                                        <p:tgtEl>
                                          <p:spTgt spid="39938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9" grpId="0" autoUpdateAnimBg="0"/>
      <p:bldP spid="399380" grpId="0" build="p" autoUpdateAnimBg="0"/>
      <p:bldP spid="399381"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r>
              <a:rPr lang="en-US" altLang="en-US"/>
              <a:t>Things That Affect the Business Cycles</a:t>
            </a:r>
          </a:p>
        </p:txBody>
      </p:sp>
      <p:sp>
        <p:nvSpPr>
          <p:cNvPr id="438275" name="Rectangle 3"/>
          <p:cNvSpPr>
            <a:spLocks noGrp="1" noChangeArrowheads="1"/>
          </p:cNvSpPr>
          <p:nvPr>
            <p:ph type="body" idx="1"/>
          </p:nvPr>
        </p:nvSpPr>
        <p:spPr/>
        <p:txBody>
          <a:bodyPr/>
          <a:lstStyle/>
          <a:p>
            <a:r>
              <a:rPr lang="en-US" altLang="en-US" sz="2000" b="0">
                <a:solidFill>
                  <a:srgbClr val="3807B1"/>
                </a:solidFill>
              </a:rPr>
              <a:t>Business Investment</a:t>
            </a:r>
            <a:r>
              <a:rPr lang="en-US" altLang="en-US" sz="2000"/>
              <a:t>: High levels of business investment (capital good increases like machinery and equipment) promote expansion.  Low levels of business investment contribute to contraction.</a:t>
            </a:r>
          </a:p>
          <a:p>
            <a:r>
              <a:rPr lang="en-US" altLang="en-US" sz="2000" b="0">
                <a:solidFill>
                  <a:srgbClr val="3807B1"/>
                </a:solidFill>
              </a:rPr>
              <a:t>Money and credit</a:t>
            </a:r>
            <a:r>
              <a:rPr lang="en-US" altLang="en-US" sz="2000"/>
              <a:t>: When interest rates go up, people borrow less, and this less money is circulating in the economy, thus contributing to a contraction.</a:t>
            </a:r>
          </a:p>
          <a:p>
            <a:endParaRPr lang="en-US" altLang="en-US" sz="2000"/>
          </a:p>
        </p:txBody>
      </p:sp>
    </p:spTree>
    <p:extLst>
      <p:ext uri="{BB962C8B-B14F-4D97-AF65-F5344CB8AC3E}">
        <p14:creationId xmlns:p14="http://schemas.microsoft.com/office/powerpoint/2010/main" val="587134054"/>
      </p:ext>
    </p:extLst>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p:txBody>
          <a:bodyPr/>
          <a:lstStyle/>
          <a:p>
            <a:endParaRPr lang="en-US" altLang="en-US"/>
          </a:p>
        </p:txBody>
      </p:sp>
      <p:sp>
        <p:nvSpPr>
          <p:cNvPr id="439299" name="Rectangle 3"/>
          <p:cNvSpPr>
            <a:spLocks noGrp="1" noChangeArrowheads="1"/>
          </p:cNvSpPr>
          <p:nvPr>
            <p:ph type="body" idx="1"/>
          </p:nvPr>
        </p:nvSpPr>
        <p:spPr/>
        <p:txBody>
          <a:bodyPr/>
          <a:lstStyle/>
          <a:p>
            <a:r>
              <a:rPr lang="en-US" altLang="en-US" b="0">
                <a:solidFill>
                  <a:srgbClr val="3807B1"/>
                </a:solidFill>
              </a:rPr>
              <a:t>Public Expectations</a:t>
            </a:r>
            <a:r>
              <a:rPr lang="en-US" altLang="en-US"/>
              <a:t>: People will increase their spending if they believe the economy is strong.  This helps promote expansion.</a:t>
            </a:r>
          </a:p>
          <a:p>
            <a:r>
              <a:rPr lang="en-US" altLang="en-US" b="0">
                <a:solidFill>
                  <a:srgbClr val="3807B1"/>
                </a:solidFill>
              </a:rPr>
              <a:t>External Factors</a:t>
            </a:r>
            <a:r>
              <a:rPr lang="en-US" altLang="en-US"/>
              <a:t>:  Like energy crisis and war.</a:t>
            </a:r>
          </a:p>
        </p:txBody>
      </p:sp>
    </p:spTree>
    <p:extLst>
      <p:ext uri="{BB962C8B-B14F-4D97-AF65-F5344CB8AC3E}">
        <p14:creationId xmlns:p14="http://schemas.microsoft.com/office/powerpoint/2010/main" val="279677336"/>
      </p:ext>
    </p:extLst>
  </p:cSld>
  <p:clrMapOvr>
    <a:masterClrMapping/>
  </p:clrMapOvr>
  <p:transition>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27" name="Rectangle 15"/>
          <p:cNvSpPr>
            <a:spLocks noGrp="1" noChangeArrowheads="1"/>
          </p:cNvSpPr>
          <p:nvPr>
            <p:ph type="title"/>
          </p:nvPr>
        </p:nvSpPr>
        <p:spPr/>
        <p:txBody>
          <a:bodyPr/>
          <a:lstStyle/>
          <a:p>
            <a:r>
              <a:rPr lang="en-US" altLang="en-US"/>
              <a:t>Forecasting Business Cycles</a:t>
            </a:r>
          </a:p>
        </p:txBody>
      </p:sp>
      <p:sp>
        <p:nvSpPr>
          <p:cNvPr id="397328" name="Rectangle 16"/>
          <p:cNvSpPr>
            <a:spLocks noGrp="1" noChangeArrowheads="1"/>
          </p:cNvSpPr>
          <p:nvPr>
            <p:ph type="body" idx="1"/>
          </p:nvPr>
        </p:nvSpPr>
        <p:spPr/>
        <p:txBody>
          <a:bodyPr/>
          <a:lstStyle/>
          <a:p>
            <a:r>
              <a:rPr lang="en-US" altLang="en-US"/>
              <a:t>Economists try to forecast, or predict, changes in the business cycle.</a:t>
            </a:r>
          </a:p>
          <a:p>
            <a:r>
              <a:rPr lang="en-US" altLang="en-US">
                <a:solidFill>
                  <a:schemeClr val="accent2"/>
                </a:solidFill>
              </a:rPr>
              <a:t>Leading indicators</a:t>
            </a:r>
            <a:r>
              <a:rPr lang="en-US" altLang="en-US"/>
              <a:t> are key economic variables economists use to predict a new phase of a business cycle.</a:t>
            </a:r>
          </a:p>
          <a:p>
            <a:r>
              <a:rPr lang="en-US" altLang="en-US"/>
              <a:t>Examples of leading indicators are stock market performance, interest rates, and new home sales.</a:t>
            </a:r>
          </a:p>
        </p:txBody>
      </p:sp>
      <p:pic>
        <p:nvPicPr>
          <p:cNvPr id="397329" name="Picture 17">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7330" name="Picture 18">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7331" name="Picture 19">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1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7332" name="Picture 20">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23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7333"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9263"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397334" name="Picture 22">
            <a:hlinkClick r:id="" action="ppaction://hlinkshowjump?jump=endshow"/>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434729"/>
      </p:ext>
    </p:extLst>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8476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1.12.16 (Tuesday)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944644"/>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questions. Use the chart on the next slide to answer.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52400" y="1742964"/>
            <a:ext cx="12344400" cy="8422819"/>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graph, how much will $1,000 be worth in 5 years if the inflation rate is 5 percent?</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graph, how much will $1,000 be worth in 7 years if the inflation rate is 6 percent?</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graph, how much will $1,000 be worth in  25 years if the inflation rate is 4 percent?</a:t>
            </a:r>
          </a:p>
          <a:p>
            <a:pPr marL="895350" marR="381000" indent="-514350" defTabSz="457200">
              <a:spcBef>
                <a:spcPts val="1400"/>
              </a:spcBef>
              <a:spcAft>
                <a:spcPts val="1400"/>
              </a:spcAft>
              <a:buFont typeface="+mj-lt"/>
              <a:buAutoNum type="arabicPeriod"/>
            </a:pPr>
            <a:r>
              <a:rPr lang="en-US" sz="3200" dirty="0" smtClean="0">
                <a:solidFill>
                  <a:prstClr val="black">
                    <a:lumMod val="95000"/>
                    <a:lumOff val="5000"/>
                  </a:prstClr>
                </a:solidFill>
                <a:latin typeface="Comic Sans MS" panose="030F0702030302020204" pitchFamily="66" charset="0"/>
              </a:rPr>
              <a:t>According to the graph, how much will $1,000 be worth in 6 years if the inflation rate is 4 percent?</a:t>
            </a:r>
          </a:p>
          <a:p>
            <a:pPr marL="895350" marR="381000" indent="-514350" defTabSz="457200">
              <a:spcBef>
                <a:spcPts val="1400"/>
              </a:spcBef>
              <a:spcAft>
                <a:spcPts val="1400"/>
              </a:spcAft>
              <a:buFont typeface="+mj-lt"/>
              <a:buAutoNum type="arabicPeriod"/>
            </a:pPr>
            <a:endParaRPr lang="en-US" sz="3200" dirty="0" smtClean="0">
              <a:solidFill>
                <a:prstClr val="black">
                  <a:lumMod val="95000"/>
                  <a:lumOff val="5000"/>
                </a:prstClr>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smtClean="0">
              <a:solidFill>
                <a:prstClr val="black">
                  <a:lumMod val="95000"/>
                  <a:lumOff val="5000"/>
                </a:prstClr>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34695970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267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1.12.16 (Tuesday)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717550" y="813219"/>
            <a:ext cx="10604500" cy="400110"/>
          </a:xfrm>
          <a:prstGeom prst="rect">
            <a:avLst/>
          </a:prstGeom>
          <a:solidFill>
            <a:srgbClr val="FFFF00"/>
          </a:solidFill>
        </p:spPr>
        <p:txBody>
          <a:bodyPr wrap="square" rtlCol="0">
            <a:spAutoFit/>
          </a:bodyPr>
          <a:lstStyle/>
          <a:p>
            <a:pPr algn="ctr"/>
            <a:r>
              <a:rPr lang="en-US" sz="2000" i="1" u="sng" dirty="0">
                <a:solidFill>
                  <a:schemeClr val="accent6"/>
                </a:solidFill>
                <a:latin typeface="Tw Cen MT" panose="020B0602020104020603"/>
              </a:rPr>
              <a:t>Please write down the </a:t>
            </a:r>
            <a:r>
              <a:rPr lang="en-US" sz="2000" i="1" u="sng" dirty="0" smtClean="0">
                <a:solidFill>
                  <a:schemeClr val="accent6"/>
                </a:solidFill>
                <a:latin typeface="Tw Cen MT" panose="020B0602020104020603"/>
              </a:rPr>
              <a:t>5 questions. Will turn in at the end of class.</a:t>
            </a:r>
            <a:endParaRPr lang="en-US" sz="2000" i="1" u="sng" dirty="0">
              <a:solidFill>
                <a:schemeClr val="accent6"/>
              </a:solidFill>
              <a:latin typeface="Tw Cen MT" panose="020B0602020104020603"/>
            </a:endParaRPr>
          </a:p>
        </p:txBody>
      </p:sp>
      <p:sp>
        <p:nvSpPr>
          <p:cNvPr id="10" name="TextBox 9"/>
          <p:cNvSpPr txBox="1"/>
          <p:nvPr/>
        </p:nvSpPr>
        <p:spPr>
          <a:xfrm>
            <a:off x="254000" y="1392160"/>
            <a:ext cx="11747500" cy="5221942"/>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000" dirty="0" smtClean="0">
                <a:solidFill>
                  <a:prstClr val="black">
                    <a:lumMod val="95000"/>
                    <a:lumOff val="5000"/>
                  </a:prstClr>
                </a:solidFill>
                <a:latin typeface="Comic Sans MS" panose="030F0702030302020204" pitchFamily="66" charset="0"/>
              </a:rPr>
              <a:t>Which empire collapsed due to inflation even though they had no idea what inflation was at the time?</a:t>
            </a:r>
          </a:p>
          <a:p>
            <a:pPr marL="895350" marR="381000" indent="-514350" defTabSz="457200">
              <a:spcBef>
                <a:spcPts val="1400"/>
              </a:spcBef>
              <a:spcAft>
                <a:spcPts val="1400"/>
              </a:spcAft>
              <a:buFont typeface="+mj-lt"/>
              <a:buAutoNum type="arabicPeriod"/>
            </a:pPr>
            <a:r>
              <a:rPr lang="en-US" sz="3000" dirty="0" smtClean="0">
                <a:solidFill>
                  <a:prstClr val="black">
                    <a:lumMod val="95000"/>
                    <a:lumOff val="5000"/>
                  </a:prstClr>
                </a:solidFill>
                <a:latin typeface="Comic Sans MS" panose="030F0702030302020204" pitchFamily="66" charset="0"/>
              </a:rPr>
              <a:t>In Cost-Pull inflation, how does a business pass on extra costs from rise in raw materials?</a:t>
            </a:r>
          </a:p>
          <a:p>
            <a:pPr marL="895350" marR="381000" indent="-514350" defTabSz="457200">
              <a:spcBef>
                <a:spcPts val="1400"/>
              </a:spcBef>
              <a:spcAft>
                <a:spcPts val="1400"/>
              </a:spcAft>
              <a:buFont typeface="+mj-lt"/>
              <a:buAutoNum type="arabicPeriod"/>
            </a:pPr>
            <a:r>
              <a:rPr lang="en-US" sz="3000" dirty="0" smtClean="0">
                <a:solidFill>
                  <a:prstClr val="black">
                    <a:lumMod val="95000"/>
                    <a:lumOff val="5000"/>
                  </a:prstClr>
                </a:solidFill>
                <a:latin typeface="Comic Sans MS" panose="030F0702030302020204" pitchFamily="66" charset="0"/>
              </a:rPr>
              <a:t>What is the most common cause of Demand Pull inflation?</a:t>
            </a:r>
          </a:p>
          <a:p>
            <a:pPr marL="895350" marR="381000" indent="-514350" defTabSz="457200">
              <a:spcBef>
                <a:spcPts val="1400"/>
              </a:spcBef>
              <a:spcAft>
                <a:spcPts val="1400"/>
              </a:spcAft>
              <a:buFont typeface="+mj-lt"/>
              <a:buAutoNum type="arabicPeriod"/>
            </a:pPr>
            <a:r>
              <a:rPr lang="en-US" sz="3000" dirty="0" smtClean="0">
                <a:solidFill>
                  <a:prstClr val="black">
                    <a:lumMod val="95000"/>
                    <a:lumOff val="5000"/>
                  </a:prstClr>
                </a:solidFill>
                <a:latin typeface="Comic Sans MS" panose="030F0702030302020204" pitchFamily="66" charset="0"/>
              </a:rPr>
              <a:t>Why is inflation such a real problem?</a:t>
            </a:r>
          </a:p>
          <a:p>
            <a:pPr marL="895350" marR="381000" indent="-514350" defTabSz="457200">
              <a:spcBef>
                <a:spcPts val="1400"/>
              </a:spcBef>
              <a:spcAft>
                <a:spcPts val="1400"/>
              </a:spcAft>
              <a:buFont typeface="+mj-lt"/>
              <a:buAutoNum type="arabicPeriod"/>
            </a:pPr>
            <a:r>
              <a:rPr lang="en-US" sz="3000" dirty="0" smtClean="0">
                <a:solidFill>
                  <a:prstClr val="black">
                    <a:lumMod val="95000"/>
                    <a:lumOff val="5000"/>
                  </a:prstClr>
                </a:solidFill>
                <a:latin typeface="Comic Sans MS" panose="030F0702030302020204" pitchFamily="66" charset="0"/>
              </a:rPr>
              <a:t>What are some of the factors that can derail low inflation?</a:t>
            </a: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16601315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222321"/>
            <a:ext cx="5386988" cy="1754326"/>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Today’s Objective:</a:t>
            </a:r>
          </a:p>
          <a:p>
            <a:pPr algn="ct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450677" y="1200694"/>
            <a:ext cx="11292832" cy="1754326"/>
          </a:xfrm>
          <a:prstGeom prst="rect">
            <a:avLst/>
          </a:prstGeom>
          <a:noFill/>
        </p:spPr>
        <p:txBody>
          <a:bodyPr wrap="square" rtlCol="0">
            <a:spAutoFit/>
          </a:bodyPr>
          <a:lstStyle/>
          <a:p>
            <a:r>
              <a:rPr lang="en-US" sz="3600" dirty="0" smtClean="0">
                <a:solidFill>
                  <a:schemeClr val="bg1"/>
                </a:solidFill>
              </a:rPr>
              <a:t>Define Gross Domestic Product, economic growth, unemployment, Consumer Price Index, Inflation, stagflation, and aggregate supply, and aggregate demand … </a:t>
            </a:r>
            <a:endParaRPr lang="en-US" sz="3600" dirty="0">
              <a:solidFill>
                <a:schemeClr val="bg1"/>
              </a:solidFill>
            </a:endParaRPr>
          </a:p>
        </p:txBody>
      </p:sp>
      <p:pic>
        <p:nvPicPr>
          <p:cNvPr id="5" name="Picture 4"/>
          <p:cNvPicPr>
            <a:picLocks noChangeAspect="1"/>
          </p:cNvPicPr>
          <p:nvPr/>
        </p:nvPicPr>
        <p:blipFill>
          <a:blip r:embed="rId2"/>
          <a:stretch>
            <a:fillRect/>
          </a:stretch>
        </p:blipFill>
        <p:spPr>
          <a:xfrm>
            <a:off x="548639" y="3229339"/>
            <a:ext cx="11025051" cy="3409087"/>
          </a:xfrm>
          <a:prstGeom prst="rect">
            <a:avLst/>
          </a:prstGeom>
        </p:spPr>
      </p:pic>
    </p:spTree>
    <p:extLst>
      <p:ext uri="{BB962C8B-B14F-4D97-AF65-F5344CB8AC3E}">
        <p14:creationId xmlns:p14="http://schemas.microsoft.com/office/powerpoint/2010/main" val="3081245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217" y="143943"/>
            <a:ext cx="7952049" cy="1754326"/>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Today’s Essential Question:</a:t>
            </a:r>
          </a:p>
          <a:p>
            <a:pPr algn="ct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TextBox 3"/>
          <p:cNvSpPr txBox="1"/>
          <p:nvPr/>
        </p:nvSpPr>
        <p:spPr>
          <a:xfrm>
            <a:off x="450677" y="1475014"/>
            <a:ext cx="10613563" cy="1015663"/>
          </a:xfrm>
          <a:prstGeom prst="rect">
            <a:avLst/>
          </a:prstGeom>
          <a:noFill/>
        </p:spPr>
        <p:txBody>
          <a:bodyPr wrap="square" rtlCol="0">
            <a:spAutoFit/>
          </a:bodyPr>
          <a:lstStyle/>
          <a:p>
            <a:r>
              <a:rPr lang="en-US" sz="6000" dirty="0" smtClean="0">
                <a:solidFill>
                  <a:schemeClr val="bg1"/>
                </a:solidFill>
              </a:rPr>
              <a:t>Why do prices change over time?</a:t>
            </a:r>
            <a:endParaRPr lang="en-US" sz="6000" dirty="0">
              <a:solidFill>
                <a:schemeClr val="bg1"/>
              </a:solidFill>
            </a:endParaRPr>
          </a:p>
        </p:txBody>
      </p:sp>
      <p:pic>
        <p:nvPicPr>
          <p:cNvPr id="3" name="Picture 2"/>
          <p:cNvPicPr>
            <a:picLocks noChangeAspect="1"/>
          </p:cNvPicPr>
          <p:nvPr/>
        </p:nvPicPr>
        <p:blipFill>
          <a:blip r:embed="rId2"/>
          <a:stretch>
            <a:fillRect/>
          </a:stretch>
        </p:blipFill>
        <p:spPr>
          <a:xfrm>
            <a:off x="596537" y="2669423"/>
            <a:ext cx="11277599" cy="3835880"/>
          </a:xfrm>
          <a:prstGeom prst="rect">
            <a:avLst/>
          </a:prstGeom>
        </p:spPr>
      </p:pic>
    </p:spTree>
    <p:extLst>
      <p:ext uri="{BB962C8B-B14F-4D97-AF65-F5344CB8AC3E}">
        <p14:creationId xmlns:p14="http://schemas.microsoft.com/office/powerpoint/2010/main" val="34967646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t>The Effects of Rising Prices</a:t>
            </a:r>
          </a:p>
        </p:txBody>
      </p:sp>
      <p:sp>
        <p:nvSpPr>
          <p:cNvPr id="56323" name="Content Placeholder 2"/>
          <p:cNvSpPr>
            <a:spLocks noGrp="1"/>
          </p:cNvSpPr>
          <p:nvPr>
            <p:ph idx="1"/>
          </p:nvPr>
        </p:nvSpPr>
        <p:spPr/>
        <p:txBody>
          <a:bodyPr/>
          <a:lstStyle/>
          <a:p>
            <a:r>
              <a:rPr lang="en-US" altLang="en-US" sz="3600" b="1" dirty="0" smtClean="0"/>
              <a:t>Inflation- </a:t>
            </a:r>
            <a:r>
              <a:rPr lang="en-US" altLang="en-US" sz="3600" dirty="0" smtClean="0"/>
              <a:t>a general increase in prices</a:t>
            </a:r>
          </a:p>
          <a:p>
            <a:endParaRPr lang="en-US" altLang="en-US" dirty="0" smtClean="0"/>
          </a:p>
        </p:txBody>
      </p:sp>
      <p:pic>
        <p:nvPicPr>
          <p:cNvPr id="2" name="Picture 1"/>
          <p:cNvPicPr>
            <a:picLocks noChangeAspect="1"/>
          </p:cNvPicPr>
          <p:nvPr/>
        </p:nvPicPr>
        <p:blipFill>
          <a:blip r:embed="rId2"/>
          <a:stretch>
            <a:fillRect/>
          </a:stretch>
        </p:blipFill>
        <p:spPr>
          <a:xfrm>
            <a:off x="406400" y="1938338"/>
            <a:ext cx="11480800" cy="3457575"/>
          </a:xfrm>
          <a:prstGeom prst="rect">
            <a:avLst/>
          </a:prstGeom>
        </p:spPr>
      </p:pic>
    </p:spTree>
    <p:extLst>
      <p:ext uri="{BB962C8B-B14F-4D97-AF65-F5344CB8AC3E}">
        <p14:creationId xmlns:p14="http://schemas.microsoft.com/office/powerpoint/2010/main" val="3434051343"/>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a:stretch>
            <a:fillRect/>
          </a:stretch>
        </p:blipFill>
        <p:spPr>
          <a:xfrm>
            <a:off x="0" y="0"/>
            <a:ext cx="12192000" cy="6858000"/>
          </a:xfrm>
          <a:prstGeom prst="rect">
            <a:avLst/>
          </a:prstGeom>
        </p:spPr>
      </p:pic>
      <p:sp>
        <p:nvSpPr>
          <p:cNvPr id="4" name="Content Placeholder 3"/>
          <p:cNvSpPr>
            <a:spLocks noGrp="1"/>
          </p:cNvSpPr>
          <p:nvPr>
            <p:ph sz="half" idx="2"/>
          </p:nvPr>
        </p:nvSpPr>
        <p:spPr/>
        <p:txBody>
          <a:bodyPr/>
          <a:lstStyle/>
          <a:p>
            <a:endParaRPr lang="en-US" dirty="0"/>
          </a:p>
        </p:txBody>
      </p:sp>
    </p:spTree>
    <p:extLst>
      <p:ext uri="{BB962C8B-B14F-4D97-AF65-F5344CB8AC3E}">
        <p14:creationId xmlns:p14="http://schemas.microsoft.com/office/powerpoint/2010/main" val="21991825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t>The Effects of Rising Prices</a:t>
            </a:r>
          </a:p>
        </p:txBody>
      </p:sp>
      <p:sp>
        <p:nvSpPr>
          <p:cNvPr id="56323" name="Content Placeholder 2"/>
          <p:cNvSpPr>
            <a:spLocks noGrp="1"/>
          </p:cNvSpPr>
          <p:nvPr>
            <p:ph idx="1"/>
          </p:nvPr>
        </p:nvSpPr>
        <p:spPr/>
        <p:txBody>
          <a:bodyPr/>
          <a:lstStyle/>
          <a:p>
            <a:r>
              <a:rPr lang="en-US" altLang="en-US" sz="3600" b="1" dirty="0" smtClean="0"/>
              <a:t>Purchasing power</a:t>
            </a:r>
            <a:r>
              <a:rPr lang="en-US" altLang="en-US" sz="3600" dirty="0" smtClean="0"/>
              <a:t>- the ability to purchase goods and services, is decreased by rising prices</a:t>
            </a:r>
          </a:p>
          <a:p>
            <a:endParaRPr lang="en-US" altLang="en-US" dirty="0" smtClean="0"/>
          </a:p>
        </p:txBody>
      </p:sp>
      <p:pic>
        <p:nvPicPr>
          <p:cNvPr id="3" name="Picture 2"/>
          <p:cNvPicPr>
            <a:picLocks noChangeAspect="1"/>
          </p:cNvPicPr>
          <p:nvPr/>
        </p:nvPicPr>
        <p:blipFill>
          <a:blip r:embed="rId2"/>
          <a:stretch>
            <a:fillRect/>
          </a:stretch>
        </p:blipFill>
        <p:spPr>
          <a:xfrm>
            <a:off x="406400" y="2247900"/>
            <a:ext cx="9763125" cy="3652837"/>
          </a:xfrm>
          <a:prstGeom prst="rect">
            <a:avLst/>
          </a:prstGeom>
        </p:spPr>
      </p:pic>
    </p:spTree>
    <p:extLst>
      <p:ext uri="{BB962C8B-B14F-4D97-AF65-F5344CB8AC3E}">
        <p14:creationId xmlns:p14="http://schemas.microsoft.com/office/powerpoint/2010/main" val="1583765558"/>
      </p:ext>
    </p:extLst>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t>The Effects of Rising Prices</a:t>
            </a:r>
          </a:p>
        </p:txBody>
      </p:sp>
      <p:sp>
        <p:nvSpPr>
          <p:cNvPr id="56323" name="Content Placeholder 2"/>
          <p:cNvSpPr>
            <a:spLocks noGrp="1"/>
          </p:cNvSpPr>
          <p:nvPr>
            <p:ph idx="1"/>
          </p:nvPr>
        </p:nvSpPr>
        <p:spPr/>
        <p:txBody>
          <a:bodyPr/>
          <a:lstStyle/>
          <a:p>
            <a:r>
              <a:rPr lang="en-US" altLang="en-US" sz="3600" b="1" dirty="0" smtClean="0"/>
              <a:t>Price level </a:t>
            </a:r>
            <a:r>
              <a:rPr lang="en-US" altLang="en-US" sz="3600" dirty="0" smtClean="0"/>
              <a:t>- the relative cost of goods and services in the entire economy at a given point in time</a:t>
            </a:r>
          </a:p>
          <a:p>
            <a:endParaRPr lang="en-US" altLang="en-US" dirty="0" smtClean="0"/>
          </a:p>
        </p:txBody>
      </p:sp>
    </p:spTree>
    <p:extLst>
      <p:ext uri="{BB962C8B-B14F-4D97-AF65-F5344CB8AC3E}">
        <p14:creationId xmlns:p14="http://schemas.microsoft.com/office/powerpoint/2010/main" val="1694428089"/>
      </p:ext>
    </p:extLst>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95250" y="0"/>
            <a:ext cx="12287250" cy="6858000"/>
          </a:xfrm>
          <a:prstGeom prst="rect">
            <a:avLst/>
          </a:prstGeom>
        </p:spPr>
      </p:pic>
    </p:spTree>
    <p:extLst>
      <p:ext uri="{BB962C8B-B14F-4D97-AF65-F5344CB8AC3E}">
        <p14:creationId xmlns:p14="http://schemas.microsoft.com/office/powerpoint/2010/main" val="1186694711"/>
      </p:ext>
    </p:extLst>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smtClean="0"/>
              <a:t>Degrees of Inflation</a:t>
            </a:r>
          </a:p>
        </p:txBody>
      </p:sp>
      <p:sp>
        <p:nvSpPr>
          <p:cNvPr id="57347" name="Rectangle 3"/>
          <p:cNvSpPr>
            <a:spLocks noGrp="1" noChangeArrowheads="1"/>
          </p:cNvSpPr>
          <p:nvPr>
            <p:ph idx="1"/>
          </p:nvPr>
        </p:nvSpPr>
        <p:spPr/>
        <p:txBody>
          <a:bodyPr/>
          <a:lstStyle/>
          <a:p>
            <a:r>
              <a:rPr lang="en-US" altLang="en-US" sz="2800"/>
              <a:t>Creeping inflation</a:t>
            </a:r>
          </a:p>
          <a:p>
            <a:pPr lvl="1"/>
            <a:r>
              <a:rPr lang="en-US" altLang="en-US"/>
              <a:t>Range of 1-3%</a:t>
            </a:r>
          </a:p>
          <a:p>
            <a:r>
              <a:rPr lang="en-US" altLang="en-US" sz="2800"/>
              <a:t>Galloping inflation</a:t>
            </a:r>
          </a:p>
          <a:p>
            <a:pPr lvl="1"/>
            <a:r>
              <a:rPr lang="en-US" altLang="en-US"/>
              <a:t>Can go as high as 100-300%</a:t>
            </a:r>
          </a:p>
          <a:p>
            <a:r>
              <a:rPr lang="en-US" altLang="en-US" sz="2800"/>
              <a:t>Hyperinflation</a:t>
            </a:r>
          </a:p>
          <a:p>
            <a:pPr lvl="1"/>
            <a:r>
              <a:rPr lang="en-US" altLang="en-US"/>
              <a:t>Out of control</a:t>
            </a:r>
          </a:p>
          <a:p>
            <a:pPr lvl="1"/>
            <a:r>
              <a:rPr lang="en-US" altLang="en-US"/>
              <a:t>In range of 500%</a:t>
            </a:r>
          </a:p>
          <a:p>
            <a:pPr lvl="1"/>
            <a:r>
              <a:rPr lang="en-US" altLang="en-US"/>
              <a:t>Doesn’t happen often – last stage before monetary collapse.  (WW II – Hungary and Germany)</a:t>
            </a:r>
          </a:p>
        </p:txBody>
      </p:sp>
    </p:spTree>
    <p:extLst>
      <p:ext uri="{BB962C8B-B14F-4D97-AF65-F5344CB8AC3E}">
        <p14:creationId xmlns:p14="http://schemas.microsoft.com/office/powerpoint/2010/main" val="2576890534"/>
      </p:ext>
    </p:extLst>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smtClean="0"/>
              <a:t>Causes of Inflation</a:t>
            </a:r>
          </a:p>
        </p:txBody>
      </p:sp>
      <p:sp>
        <p:nvSpPr>
          <p:cNvPr id="51202" name="Content Placeholder 2"/>
          <p:cNvSpPr>
            <a:spLocks noGrp="1"/>
          </p:cNvSpPr>
          <p:nvPr>
            <p:ph idx="1"/>
          </p:nvPr>
        </p:nvSpPr>
        <p:spPr/>
        <p:txBody>
          <a:bodyPr rtlCol="0">
            <a:noAutofit/>
          </a:bodyPr>
          <a:lstStyle/>
          <a:p>
            <a:pPr fontAlgn="auto">
              <a:spcAft>
                <a:spcPts val="0"/>
              </a:spcAft>
              <a:defRPr/>
            </a:pPr>
            <a:r>
              <a:rPr lang="en-US" altLang="en-US" sz="3200" dirty="0"/>
              <a:t>The Quantity Theory- too much money in the economy leads to inflation; inflation can be tamed by increasing the money supply at the same rate that the economy is growing.</a:t>
            </a:r>
          </a:p>
          <a:p>
            <a:pPr fontAlgn="auto">
              <a:spcAft>
                <a:spcPts val="0"/>
              </a:spcAft>
              <a:defRPr/>
            </a:pPr>
            <a:r>
              <a:rPr lang="en-US" altLang="en-US" sz="3200" dirty="0"/>
              <a:t>The Cost-Push Theory- inflation occurs when producers raise prices in order to meet increased costs</a:t>
            </a:r>
          </a:p>
          <a:p>
            <a:pPr lvl="1" fontAlgn="auto">
              <a:spcAft>
                <a:spcPts val="0"/>
              </a:spcAft>
              <a:defRPr/>
            </a:pPr>
            <a:r>
              <a:rPr lang="en-US" altLang="en-US" dirty="0" smtClean="0"/>
              <a:t>Leads to </a:t>
            </a:r>
            <a:r>
              <a:rPr lang="en-US" altLang="en-US" b="1" dirty="0" smtClean="0"/>
              <a:t>wage-price spiral- </a:t>
            </a:r>
            <a:r>
              <a:rPr lang="en-US" altLang="en-US" dirty="0" smtClean="0"/>
              <a:t>the process by which rising wages cause higher prices and higher prices cause higher wages</a:t>
            </a:r>
          </a:p>
        </p:txBody>
      </p:sp>
    </p:spTree>
    <p:extLst>
      <p:ext uri="{BB962C8B-B14F-4D97-AF65-F5344CB8AC3E}">
        <p14:creationId xmlns:p14="http://schemas.microsoft.com/office/powerpoint/2010/main" val="1768441844"/>
      </p:ext>
    </p:extLst>
  </p:cSld>
  <p:clrMapOvr>
    <a:masterClrMapping/>
  </p:clrMapOvr>
  <p:transition>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smtClean="0"/>
              <a:t>Causes of Inflation</a:t>
            </a:r>
          </a:p>
        </p:txBody>
      </p:sp>
      <p:sp>
        <p:nvSpPr>
          <p:cNvPr id="59395" name="Content Placeholder 2"/>
          <p:cNvSpPr>
            <a:spLocks noGrp="1"/>
          </p:cNvSpPr>
          <p:nvPr>
            <p:ph idx="1"/>
          </p:nvPr>
        </p:nvSpPr>
        <p:spPr/>
        <p:txBody>
          <a:bodyPr/>
          <a:lstStyle/>
          <a:p>
            <a:pPr>
              <a:spcBef>
                <a:spcPct val="60000"/>
              </a:spcBef>
              <a:buClr>
                <a:srgbClr val="1E74D2"/>
              </a:buClr>
            </a:pPr>
            <a:r>
              <a:rPr lang="en-US" altLang="en-US" sz="3600" dirty="0"/>
              <a:t>The Demand-Pull Theory- </a:t>
            </a:r>
            <a:r>
              <a:rPr lang="en-US" altLang="en-US" sz="3200" dirty="0" smtClean="0"/>
              <a:t>i</a:t>
            </a:r>
            <a:r>
              <a:rPr lang="en-US" altLang="en-US" sz="3200" dirty="0" smtClean="0">
                <a:solidFill>
                  <a:srgbClr val="000000"/>
                </a:solidFill>
              </a:rPr>
              <a:t>nflation occurs when demand for goods and services exceeds existing supplies</a:t>
            </a:r>
          </a:p>
          <a:p>
            <a:pPr>
              <a:spcBef>
                <a:spcPct val="60000"/>
              </a:spcBef>
              <a:buClr>
                <a:srgbClr val="1E74D2"/>
              </a:buClr>
            </a:pPr>
            <a:r>
              <a:rPr lang="en-US" altLang="en-US" sz="3200" b="1" dirty="0" smtClean="0"/>
              <a:t>Wage-price spiral </a:t>
            </a:r>
            <a:r>
              <a:rPr lang="en-US" altLang="en-US" sz="3200" dirty="0" smtClean="0"/>
              <a:t>– self-perpetuating spiral – higher prices force workers to ask for higher wages.  Producers try to recover this by raising prices, which forces workers to ask for higher wages….</a:t>
            </a:r>
          </a:p>
          <a:p>
            <a:pPr>
              <a:spcBef>
                <a:spcPct val="60000"/>
              </a:spcBef>
              <a:buClr>
                <a:srgbClr val="1E74D2"/>
              </a:buClr>
            </a:pPr>
            <a:endParaRPr lang="en-US" altLang="en-US" sz="3200" dirty="0" smtClean="0">
              <a:solidFill>
                <a:srgbClr val="000000"/>
              </a:solidFill>
            </a:endParaRPr>
          </a:p>
          <a:p>
            <a:pPr>
              <a:buFont typeface="Wingdings 2" panose="05020102010507070707" pitchFamily="18" charset="2"/>
              <a:buNone/>
            </a:pPr>
            <a:endParaRPr lang="en-US" altLang="en-US" dirty="0" smtClean="0"/>
          </a:p>
        </p:txBody>
      </p:sp>
    </p:spTree>
    <p:extLst>
      <p:ext uri="{BB962C8B-B14F-4D97-AF65-F5344CB8AC3E}">
        <p14:creationId xmlns:p14="http://schemas.microsoft.com/office/powerpoint/2010/main" val="573444061"/>
      </p:ext>
    </p:extLst>
  </p:cSld>
  <p:clrMapOvr>
    <a:masterClrMapping/>
  </p:clrMapOvr>
  <p:transition>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altLang="en-US" smtClean="0"/>
              <a:t>Effects of Inflation</a:t>
            </a:r>
          </a:p>
        </p:txBody>
      </p:sp>
      <p:sp>
        <p:nvSpPr>
          <p:cNvPr id="53250" name="Content Placeholder 2"/>
          <p:cNvSpPr>
            <a:spLocks noGrp="1"/>
          </p:cNvSpPr>
          <p:nvPr>
            <p:ph idx="1"/>
          </p:nvPr>
        </p:nvSpPr>
        <p:spPr>
          <a:xfrm>
            <a:off x="254000" y="1016000"/>
            <a:ext cx="11480800" cy="4889500"/>
          </a:xfrm>
        </p:spPr>
        <p:txBody>
          <a:bodyPr rtlCol="0">
            <a:normAutofit fontScale="85000" lnSpcReduction="20000"/>
          </a:bodyPr>
          <a:lstStyle/>
          <a:p>
            <a:pPr fontAlgn="auto">
              <a:spcAft>
                <a:spcPts val="0"/>
              </a:spcAft>
              <a:defRPr/>
            </a:pPr>
            <a:r>
              <a:rPr lang="en-US" altLang="en-US" sz="3100" dirty="0">
                <a:cs typeface="Times" charset="0"/>
              </a:rPr>
              <a:t>Purchasing Power</a:t>
            </a:r>
          </a:p>
          <a:p>
            <a:pPr lvl="1" fontAlgn="auto">
              <a:spcAft>
                <a:spcPts val="0"/>
              </a:spcAft>
              <a:defRPr/>
            </a:pPr>
            <a:r>
              <a:rPr lang="en-US" altLang="en-US" sz="3100" dirty="0" smtClean="0">
                <a:cs typeface="Times" charset="0"/>
              </a:rPr>
              <a:t>The dollar will not buy the same amount of goods that it did in years past.</a:t>
            </a:r>
          </a:p>
          <a:p>
            <a:pPr fontAlgn="auto">
              <a:spcAft>
                <a:spcPts val="0"/>
              </a:spcAft>
              <a:defRPr/>
            </a:pPr>
            <a:r>
              <a:rPr lang="en-US" altLang="en-US" sz="3100" dirty="0">
                <a:cs typeface="Times" charset="0"/>
              </a:rPr>
              <a:t>Interest Rates</a:t>
            </a:r>
          </a:p>
          <a:p>
            <a:pPr lvl="1" fontAlgn="auto">
              <a:spcAft>
                <a:spcPts val="0"/>
              </a:spcAft>
              <a:defRPr/>
            </a:pPr>
            <a:r>
              <a:rPr lang="en-US" altLang="en-US" sz="3100" dirty="0" smtClean="0">
                <a:cs typeface="Times" charset="0"/>
              </a:rPr>
              <a:t>When a bank's interest rate matches the inflation rate, savers break even.  When a bank's interest rate is lower than the inflation rate, savers lose money.  </a:t>
            </a:r>
          </a:p>
          <a:p>
            <a:pPr fontAlgn="auto">
              <a:spcAft>
                <a:spcPts val="0"/>
              </a:spcAft>
              <a:defRPr/>
            </a:pPr>
            <a:r>
              <a:rPr lang="en-US" altLang="en-US" sz="3100" dirty="0">
                <a:cs typeface="Times" charset="0"/>
              </a:rPr>
              <a:t>Income</a:t>
            </a:r>
          </a:p>
          <a:p>
            <a:pPr lvl="1" fontAlgn="auto">
              <a:spcAft>
                <a:spcPts val="0"/>
              </a:spcAft>
              <a:defRPr/>
            </a:pPr>
            <a:r>
              <a:rPr lang="en-US" altLang="en-US" sz="3100" dirty="0" smtClean="0">
                <a:cs typeface="Times" charset="0"/>
              </a:rPr>
              <a:t>If wage increases match the inflation rate, a worker's real income stays the same.  If income is </a:t>
            </a:r>
            <a:r>
              <a:rPr lang="en-US" altLang="en-US" sz="3100" b="1" dirty="0" smtClean="0">
                <a:cs typeface="Times" charset="0"/>
              </a:rPr>
              <a:t>fixed income</a:t>
            </a:r>
            <a:r>
              <a:rPr lang="en-US" altLang="en-US" sz="3100" dirty="0" smtClean="0">
                <a:cs typeface="Times" charset="0"/>
              </a:rPr>
              <a:t>, or income that does not increase even when prices go up, the economic effects of inflation can be harmful.</a:t>
            </a:r>
            <a:endParaRPr lang="en-US" altLang="en-US" sz="3100" dirty="0" smtClean="0"/>
          </a:p>
          <a:p>
            <a:pPr fontAlgn="auto">
              <a:spcAft>
                <a:spcPts val="0"/>
              </a:spcAft>
              <a:buNone/>
              <a:defRPr/>
            </a:pPr>
            <a:endParaRPr lang="en-US" dirty="0" smtClean="0"/>
          </a:p>
        </p:txBody>
      </p:sp>
    </p:spTree>
    <p:extLst>
      <p:ext uri="{BB962C8B-B14F-4D97-AF65-F5344CB8AC3E}">
        <p14:creationId xmlns:p14="http://schemas.microsoft.com/office/powerpoint/2010/main" val="2952132533"/>
      </p:ext>
    </p:extLst>
  </p:cSld>
  <p:clrMapOvr>
    <a:masterClrMapping/>
  </p:clrMapOvr>
  <p:transition>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267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1.13.16 (Wednesday)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717550" y="813219"/>
            <a:ext cx="10604500" cy="400110"/>
          </a:xfrm>
          <a:prstGeom prst="rect">
            <a:avLst/>
          </a:prstGeom>
          <a:solidFill>
            <a:srgbClr val="FFFF00"/>
          </a:solidFill>
        </p:spPr>
        <p:txBody>
          <a:bodyPr wrap="square" rtlCol="0">
            <a:spAutoFit/>
          </a:bodyPr>
          <a:lstStyle/>
          <a:p>
            <a:pPr algn="ctr"/>
            <a:r>
              <a:rPr lang="en-US" sz="2000" i="1" u="sng" dirty="0">
                <a:solidFill>
                  <a:srgbClr val="E25247"/>
                </a:solidFill>
                <a:latin typeface="Tw Cen MT" panose="020B0602020104020603"/>
              </a:rPr>
              <a:t>Please write down the 4</a:t>
            </a:r>
            <a:r>
              <a:rPr lang="en-US" sz="2000" i="1" u="sng" dirty="0" smtClean="0">
                <a:solidFill>
                  <a:srgbClr val="E25247"/>
                </a:solidFill>
                <a:latin typeface="Tw Cen MT" panose="020B0602020104020603"/>
              </a:rPr>
              <a:t> questions. Use the chart on the next slide to answer. </a:t>
            </a:r>
            <a:endParaRPr lang="en-US" sz="2000" i="1" u="sng" dirty="0">
              <a:solidFill>
                <a:srgbClr val="E25247"/>
              </a:solidFill>
              <a:latin typeface="Tw Cen MT" panose="020B0602020104020603"/>
            </a:endParaRPr>
          </a:p>
        </p:txBody>
      </p:sp>
      <p:sp>
        <p:nvSpPr>
          <p:cNvPr id="2" name="TextBox 1"/>
          <p:cNvSpPr txBox="1"/>
          <p:nvPr/>
        </p:nvSpPr>
        <p:spPr>
          <a:xfrm>
            <a:off x="183444" y="1335903"/>
            <a:ext cx="11672711" cy="6063198"/>
          </a:xfrm>
          <a:prstGeom prst="rect">
            <a:avLst/>
          </a:prstGeom>
          <a:noFill/>
        </p:spPr>
        <p:txBody>
          <a:bodyPr wrap="square" rtlCol="0">
            <a:spAutoFit/>
          </a:bodyPr>
          <a:lstStyle/>
          <a:p>
            <a:pPr marL="342900" indent="-342900">
              <a:buAutoNum type="arabicPeriod"/>
            </a:pPr>
            <a:r>
              <a:rPr lang="en-US" sz="4400" dirty="0" smtClean="0">
                <a:solidFill>
                  <a:schemeClr val="bg1">
                    <a:lumMod val="65000"/>
                    <a:lumOff val="35000"/>
                  </a:schemeClr>
                </a:solidFill>
              </a:rPr>
              <a:t> What is the relative value of $100 in the state of Georgia?</a:t>
            </a:r>
          </a:p>
          <a:p>
            <a:pPr marL="342900" indent="-342900">
              <a:buAutoNum type="arabicPeriod"/>
            </a:pPr>
            <a:r>
              <a:rPr lang="en-US" sz="4400" dirty="0" smtClean="0">
                <a:solidFill>
                  <a:schemeClr val="bg1">
                    <a:lumMod val="65000"/>
                    <a:lumOff val="35000"/>
                  </a:schemeClr>
                </a:solidFill>
              </a:rPr>
              <a:t> Which state offers you the best value for your $100?</a:t>
            </a:r>
          </a:p>
          <a:p>
            <a:pPr marL="342900" indent="-342900">
              <a:buAutoNum type="arabicPeriod"/>
            </a:pPr>
            <a:r>
              <a:rPr lang="en-US" sz="4400" dirty="0" smtClean="0">
                <a:solidFill>
                  <a:schemeClr val="bg1">
                    <a:lumMod val="65000"/>
                    <a:lumOff val="35000"/>
                  </a:schemeClr>
                </a:solidFill>
              </a:rPr>
              <a:t> Which state offers you the closest real value for your $100?</a:t>
            </a:r>
          </a:p>
          <a:p>
            <a:pPr marL="342900" indent="-342900">
              <a:buAutoNum type="arabicPeriod"/>
            </a:pPr>
            <a:r>
              <a:rPr lang="en-US" sz="4400" dirty="0" smtClean="0">
                <a:solidFill>
                  <a:schemeClr val="bg1">
                    <a:lumMod val="65000"/>
                    <a:lumOff val="35000"/>
                  </a:schemeClr>
                </a:solidFill>
              </a:rPr>
              <a:t> Which state offers you the worst value for your $100?</a:t>
            </a:r>
          </a:p>
          <a:p>
            <a:pPr marL="342900" indent="-342900">
              <a:buAutoNum type="arabicPeriod"/>
            </a:pPr>
            <a:endParaRPr lang="en-US" dirty="0" smtClean="0"/>
          </a:p>
          <a:p>
            <a:pPr marL="342900" indent="-342900">
              <a:buAutoNum type="arabicPeriod"/>
            </a:pPr>
            <a:endParaRPr lang="en-US" dirty="0"/>
          </a:p>
        </p:txBody>
      </p:sp>
    </p:spTree>
    <p:extLst>
      <p:ext uri="{BB962C8B-B14F-4D97-AF65-F5344CB8AC3E}">
        <p14:creationId xmlns:p14="http://schemas.microsoft.com/office/powerpoint/2010/main" val="6216877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77318972"/>
      </p:ext>
    </p:extLst>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222321"/>
            <a:ext cx="5386988"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Objective:</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450677" y="1200694"/>
            <a:ext cx="11292832" cy="1754326"/>
          </a:xfrm>
          <a:prstGeom prst="rect">
            <a:avLst/>
          </a:prstGeom>
          <a:noFill/>
        </p:spPr>
        <p:txBody>
          <a:bodyPr wrap="square" rtlCol="0">
            <a:spAutoFit/>
          </a:bodyPr>
          <a:lstStyle/>
          <a:p>
            <a:r>
              <a:rPr lang="en-US" sz="3600" dirty="0" smtClean="0">
                <a:solidFill>
                  <a:prstClr val="black"/>
                </a:solidFill>
              </a:rPr>
              <a:t>Define Gross Domestic Product, economic growth, unemployment, Consumer Price Index, Inflation, stagflation, and aggregate supply, and aggregate demand … </a:t>
            </a:r>
            <a:endParaRPr lang="en-US" sz="3600" dirty="0">
              <a:solidFill>
                <a:prstClr val="black"/>
              </a:solidFill>
            </a:endParaRPr>
          </a:p>
        </p:txBody>
      </p:sp>
      <p:pic>
        <p:nvPicPr>
          <p:cNvPr id="5" name="Picture 4"/>
          <p:cNvPicPr>
            <a:picLocks noChangeAspect="1"/>
          </p:cNvPicPr>
          <p:nvPr/>
        </p:nvPicPr>
        <p:blipFill>
          <a:blip r:embed="rId2"/>
          <a:stretch>
            <a:fillRect/>
          </a:stretch>
        </p:blipFill>
        <p:spPr>
          <a:xfrm>
            <a:off x="548639" y="3229339"/>
            <a:ext cx="11025051" cy="3409087"/>
          </a:xfrm>
          <a:prstGeom prst="rect">
            <a:avLst/>
          </a:prstGeom>
        </p:spPr>
      </p:pic>
    </p:spTree>
    <p:extLst>
      <p:ext uri="{BB962C8B-B14F-4D97-AF65-F5344CB8AC3E}">
        <p14:creationId xmlns:p14="http://schemas.microsoft.com/office/powerpoint/2010/main" val="1521715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8476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1.8.16 (Friday)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944644"/>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questions. Use the chart on the next slide to answer.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46756" y="1840295"/>
            <a:ext cx="11819466" cy="6504345"/>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what is the unemployment rate if you do not have a high school diploma?</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what degree has the lowest unemployment rate?</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What is the weekly median salary for someone with only a high school diploma?</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what is the weekly median salary for someone with a Masters degree?</a:t>
            </a:r>
          </a:p>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19523313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217" y="143943"/>
            <a:ext cx="7952049"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Essential Question:</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450677" y="1475014"/>
            <a:ext cx="10613563" cy="707886"/>
          </a:xfrm>
          <a:prstGeom prst="rect">
            <a:avLst/>
          </a:prstGeom>
          <a:noFill/>
        </p:spPr>
        <p:txBody>
          <a:bodyPr wrap="square" rtlCol="0">
            <a:spAutoFit/>
          </a:bodyPr>
          <a:lstStyle/>
          <a:p>
            <a:r>
              <a:rPr lang="en-US" sz="4000" dirty="0" smtClean="0">
                <a:solidFill>
                  <a:prstClr val="black"/>
                </a:solidFill>
              </a:rPr>
              <a:t>What is the consumer price index?</a:t>
            </a:r>
            <a:endParaRPr lang="en-US" sz="4000" dirty="0">
              <a:solidFill>
                <a:prstClr val="black"/>
              </a:solidFill>
            </a:endParaRPr>
          </a:p>
        </p:txBody>
      </p:sp>
      <p:pic>
        <p:nvPicPr>
          <p:cNvPr id="3" name="Picture 2"/>
          <p:cNvPicPr>
            <a:picLocks noChangeAspect="1"/>
          </p:cNvPicPr>
          <p:nvPr/>
        </p:nvPicPr>
        <p:blipFill>
          <a:blip r:embed="rId2"/>
          <a:stretch>
            <a:fillRect/>
          </a:stretch>
        </p:blipFill>
        <p:spPr>
          <a:xfrm>
            <a:off x="596537" y="2669423"/>
            <a:ext cx="11277599" cy="3835880"/>
          </a:xfrm>
          <a:prstGeom prst="rect">
            <a:avLst/>
          </a:prstGeom>
        </p:spPr>
      </p:pic>
    </p:spTree>
    <p:extLst>
      <p:ext uri="{BB962C8B-B14F-4D97-AF65-F5344CB8AC3E}">
        <p14:creationId xmlns:p14="http://schemas.microsoft.com/office/powerpoint/2010/main" val="11508165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p:txBody>
          <a:bodyPr/>
          <a:lstStyle/>
          <a:p>
            <a:r>
              <a:rPr lang="en-US" altLang="en-US" smtClean="0"/>
              <a:t>Price Indexes	</a:t>
            </a:r>
          </a:p>
        </p:txBody>
      </p:sp>
      <p:sp>
        <p:nvSpPr>
          <p:cNvPr id="54274" name="Rectangle 3"/>
          <p:cNvSpPr>
            <a:spLocks noGrp="1"/>
          </p:cNvSpPr>
          <p:nvPr>
            <p:ph idx="1"/>
          </p:nvPr>
        </p:nvSpPr>
        <p:spPr/>
        <p:txBody>
          <a:bodyPr rtlCol="0">
            <a:noAutofit/>
          </a:bodyPr>
          <a:lstStyle/>
          <a:p>
            <a:pPr fontAlgn="auto">
              <a:lnSpc>
                <a:spcPct val="90000"/>
              </a:lnSpc>
              <a:spcAft>
                <a:spcPts val="0"/>
              </a:spcAft>
              <a:defRPr/>
            </a:pPr>
            <a:r>
              <a:rPr lang="en-US" sz="2800" b="1" dirty="0" smtClean="0"/>
              <a:t>Price Index- </a:t>
            </a:r>
            <a:r>
              <a:rPr lang="en-US" sz="2800" dirty="0" smtClean="0"/>
              <a:t>a measurement that shows how the average price of a standard group of goods change over time</a:t>
            </a:r>
          </a:p>
          <a:p>
            <a:pPr fontAlgn="auto">
              <a:lnSpc>
                <a:spcPct val="90000"/>
              </a:lnSpc>
              <a:spcAft>
                <a:spcPts val="0"/>
              </a:spcAft>
              <a:buNone/>
              <a:defRPr/>
            </a:pPr>
            <a:endParaRPr lang="en-US" sz="2800" b="1" dirty="0" smtClean="0"/>
          </a:p>
          <a:p>
            <a:pPr fontAlgn="auto">
              <a:lnSpc>
                <a:spcPct val="90000"/>
              </a:lnSpc>
              <a:spcAft>
                <a:spcPts val="0"/>
              </a:spcAft>
              <a:buNone/>
              <a:defRPr/>
            </a:pPr>
            <a:endParaRPr lang="en-US" sz="2800" b="1" dirty="0" smtClean="0"/>
          </a:p>
        </p:txBody>
      </p:sp>
      <p:pic>
        <p:nvPicPr>
          <p:cNvPr id="2" name="Picture 1"/>
          <p:cNvPicPr>
            <a:picLocks noChangeAspect="1"/>
          </p:cNvPicPr>
          <p:nvPr/>
        </p:nvPicPr>
        <p:blipFill>
          <a:blip r:embed="rId2"/>
          <a:stretch>
            <a:fillRect/>
          </a:stretch>
        </p:blipFill>
        <p:spPr>
          <a:xfrm>
            <a:off x="610304" y="1810808"/>
            <a:ext cx="10972095" cy="3981450"/>
          </a:xfrm>
          <a:prstGeom prst="rect">
            <a:avLst/>
          </a:prstGeom>
        </p:spPr>
      </p:pic>
    </p:spTree>
    <p:extLst>
      <p:ext uri="{BB962C8B-B14F-4D97-AF65-F5344CB8AC3E}">
        <p14:creationId xmlns:p14="http://schemas.microsoft.com/office/powerpoint/2010/main" val="1707199280"/>
      </p:ext>
    </p:extLst>
  </p:cSld>
  <p:clrMapOvr>
    <a:masterClrMapping/>
  </p:clrMapOvr>
  <p:transition>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p:txBody>
          <a:bodyPr/>
          <a:lstStyle/>
          <a:p>
            <a:r>
              <a:rPr lang="en-US" altLang="en-US" smtClean="0"/>
              <a:t>Price Indexes	</a:t>
            </a:r>
          </a:p>
        </p:txBody>
      </p:sp>
      <p:sp>
        <p:nvSpPr>
          <p:cNvPr id="54274" name="Rectangle 3"/>
          <p:cNvSpPr>
            <a:spLocks noGrp="1"/>
          </p:cNvSpPr>
          <p:nvPr>
            <p:ph idx="1"/>
          </p:nvPr>
        </p:nvSpPr>
        <p:spPr/>
        <p:txBody>
          <a:bodyPr rtlCol="0">
            <a:noAutofit/>
          </a:bodyPr>
          <a:lstStyle/>
          <a:p>
            <a:pPr fontAlgn="auto">
              <a:lnSpc>
                <a:spcPct val="90000"/>
              </a:lnSpc>
              <a:spcAft>
                <a:spcPts val="0"/>
              </a:spcAft>
              <a:defRPr/>
            </a:pPr>
            <a:r>
              <a:rPr lang="en-US" sz="2800" b="1" dirty="0" smtClean="0"/>
              <a:t>Consumer Price Index (CPI)- </a:t>
            </a:r>
            <a:r>
              <a:rPr lang="en-US" sz="2800" dirty="0" smtClean="0"/>
              <a:t>a price index determined by measuring the price of a standard group of goods meant to represent the “market basket” of a typical urban consumer</a:t>
            </a:r>
          </a:p>
          <a:p>
            <a:pPr fontAlgn="auto">
              <a:lnSpc>
                <a:spcPct val="90000"/>
              </a:lnSpc>
              <a:spcAft>
                <a:spcPts val="0"/>
              </a:spcAft>
              <a:buNone/>
              <a:defRPr/>
            </a:pPr>
            <a:endParaRPr lang="en-US" sz="2800" b="1" dirty="0" smtClean="0"/>
          </a:p>
          <a:p>
            <a:pPr fontAlgn="auto">
              <a:lnSpc>
                <a:spcPct val="90000"/>
              </a:lnSpc>
              <a:spcAft>
                <a:spcPts val="0"/>
              </a:spcAft>
              <a:buNone/>
              <a:defRPr/>
            </a:pPr>
            <a:endParaRPr lang="en-US" sz="2800" b="1" dirty="0" smtClean="0"/>
          </a:p>
        </p:txBody>
      </p:sp>
      <p:pic>
        <p:nvPicPr>
          <p:cNvPr id="2" name="Picture 1"/>
          <p:cNvPicPr>
            <a:picLocks noChangeAspect="1"/>
          </p:cNvPicPr>
          <p:nvPr/>
        </p:nvPicPr>
        <p:blipFill>
          <a:blip r:embed="rId2"/>
          <a:stretch>
            <a:fillRect/>
          </a:stretch>
        </p:blipFill>
        <p:spPr>
          <a:xfrm>
            <a:off x="449350" y="2567165"/>
            <a:ext cx="11394899" cy="3354739"/>
          </a:xfrm>
          <a:prstGeom prst="rect">
            <a:avLst/>
          </a:prstGeom>
        </p:spPr>
      </p:pic>
    </p:spTree>
    <p:extLst>
      <p:ext uri="{BB962C8B-B14F-4D97-AF65-F5344CB8AC3E}">
        <p14:creationId xmlns:p14="http://schemas.microsoft.com/office/powerpoint/2010/main" val="520433220"/>
      </p:ext>
    </p:extLst>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p:txBody>
          <a:bodyPr/>
          <a:lstStyle/>
          <a:p>
            <a:r>
              <a:rPr lang="en-US" altLang="en-US" smtClean="0"/>
              <a:t>Price Indexes	</a:t>
            </a:r>
          </a:p>
        </p:txBody>
      </p:sp>
      <p:sp>
        <p:nvSpPr>
          <p:cNvPr id="54274" name="Rectangle 3"/>
          <p:cNvSpPr>
            <a:spLocks noGrp="1"/>
          </p:cNvSpPr>
          <p:nvPr>
            <p:ph idx="1"/>
          </p:nvPr>
        </p:nvSpPr>
        <p:spPr/>
        <p:txBody>
          <a:bodyPr rtlCol="0">
            <a:noAutofit/>
          </a:bodyPr>
          <a:lstStyle/>
          <a:p>
            <a:pPr lvl="1" fontAlgn="auto">
              <a:lnSpc>
                <a:spcPct val="90000"/>
              </a:lnSpc>
              <a:spcAft>
                <a:spcPts val="0"/>
              </a:spcAft>
              <a:defRPr/>
            </a:pPr>
            <a:r>
              <a:rPr lang="en-US" sz="2800" b="1" dirty="0" smtClean="0"/>
              <a:t>Market Basket- </a:t>
            </a:r>
            <a:r>
              <a:rPr lang="en-US" sz="2800" dirty="0" smtClean="0"/>
              <a:t>a representative collection of goods and services</a:t>
            </a:r>
          </a:p>
          <a:p>
            <a:pPr lvl="1" fontAlgn="auto">
              <a:lnSpc>
                <a:spcPct val="90000"/>
              </a:lnSpc>
              <a:spcAft>
                <a:spcPts val="0"/>
              </a:spcAft>
              <a:defRPr/>
            </a:pPr>
            <a:r>
              <a:rPr lang="en-US" sz="2800" b="1" dirty="0" smtClean="0"/>
              <a:t>Inflation Rate- </a:t>
            </a:r>
            <a:r>
              <a:rPr lang="en-US" sz="2800" dirty="0" smtClean="0"/>
              <a:t>the percentage of change in price level over time</a:t>
            </a:r>
            <a:endParaRPr lang="en-US" sz="2800" b="1" dirty="0" smtClean="0"/>
          </a:p>
          <a:p>
            <a:pPr fontAlgn="auto">
              <a:lnSpc>
                <a:spcPct val="90000"/>
              </a:lnSpc>
              <a:spcAft>
                <a:spcPts val="0"/>
              </a:spcAft>
              <a:buNone/>
              <a:defRPr/>
            </a:pPr>
            <a:endParaRPr lang="en-US" sz="2800" b="1" dirty="0" smtClean="0"/>
          </a:p>
          <a:p>
            <a:pPr fontAlgn="auto">
              <a:lnSpc>
                <a:spcPct val="90000"/>
              </a:lnSpc>
              <a:spcAft>
                <a:spcPts val="0"/>
              </a:spcAft>
              <a:buNone/>
              <a:defRPr/>
            </a:pPr>
            <a:endParaRPr lang="en-US" sz="2800" b="1" dirty="0" smtClean="0"/>
          </a:p>
        </p:txBody>
      </p:sp>
      <p:pic>
        <p:nvPicPr>
          <p:cNvPr id="3" name="Picture 2"/>
          <p:cNvPicPr>
            <a:picLocks noChangeAspect="1"/>
          </p:cNvPicPr>
          <p:nvPr/>
        </p:nvPicPr>
        <p:blipFill>
          <a:blip r:embed="rId2"/>
          <a:stretch>
            <a:fillRect/>
          </a:stretch>
        </p:blipFill>
        <p:spPr>
          <a:xfrm>
            <a:off x="1251656" y="2886076"/>
            <a:ext cx="3918656" cy="3143249"/>
          </a:xfrm>
          <a:prstGeom prst="rect">
            <a:avLst/>
          </a:prstGeom>
        </p:spPr>
      </p:pic>
      <p:pic>
        <p:nvPicPr>
          <p:cNvPr id="4" name="Picture 3"/>
          <p:cNvPicPr>
            <a:picLocks noChangeAspect="1"/>
          </p:cNvPicPr>
          <p:nvPr/>
        </p:nvPicPr>
        <p:blipFill>
          <a:blip r:embed="rId3"/>
          <a:stretch>
            <a:fillRect/>
          </a:stretch>
        </p:blipFill>
        <p:spPr>
          <a:xfrm>
            <a:off x="6355644" y="2886076"/>
            <a:ext cx="3942997" cy="2940050"/>
          </a:xfrm>
          <a:prstGeom prst="rect">
            <a:avLst/>
          </a:prstGeom>
        </p:spPr>
      </p:pic>
    </p:spTree>
    <p:extLst>
      <p:ext uri="{BB962C8B-B14F-4D97-AF65-F5344CB8AC3E}">
        <p14:creationId xmlns:p14="http://schemas.microsoft.com/office/powerpoint/2010/main" val="1554242358"/>
      </p:ext>
    </p:extLst>
  </p:cSld>
  <p:clrMapOvr>
    <a:masterClrMapping/>
  </p:clrMapOvr>
  <p:transition>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p:txBody>
          <a:bodyPr/>
          <a:lstStyle/>
          <a:p>
            <a:r>
              <a:rPr lang="en-US" altLang="en-US" smtClean="0"/>
              <a:t>Calculating the CPI	</a:t>
            </a:r>
          </a:p>
        </p:txBody>
      </p:sp>
      <p:sp>
        <p:nvSpPr>
          <p:cNvPr id="62467" name="Rectangle 3"/>
          <p:cNvSpPr>
            <a:spLocks noGrp="1"/>
          </p:cNvSpPr>
          <p:nvPr>
            <p:ph idx="1"/>
          </p:nvPr>
        </p:nvSpPr>
        <p:spPr/>
        <p:txBody>
          <a:bodyPr/>
          <a:lstStyle/>
          <a:p>
            <a:pPr>
              <a:lnSpc>
                <a:spcPct val="80000"/>
              </a:lnSpc>
            </a:pPr>
            <a:r>
              <a:rPr lang="en-US" altLang="en-US"/>
              <a:t>Price index =    </a:t>
            </a:r>
            <a:r>
              <a:rPr lang="en-US" altLang="en-US" u="sng"/>
              <a:t>cost today            </a:t>
            </a:r>
            <a:r>
              <a:rPr lang="en-US" altLang="en-US"/>
              <a:t>  X 100</a:t>
            </a:r>
            <a:endParaRPr lang="en-US" altLang="en-US" u="sng"/>
          </a:p>
          <a:p>
            <a:pPr>
              <a:lnSpc>
                <a:spcPct val="80000"/>
              </a:lnSpc>
              <a:buFontTx/>
              <a:buNone/>
            </a:pPr>
            <a:r>
              <a:rPr lang="en-US" altLang="en-US"/>
              <a:t>                            cost in base year</a:t>
            </a:r>
          </a:p>
          <a:p>
            <a:pPr>
              <a:lnSpc>
                <a:spcPct val="80000"/>
              </a:lnSpc>
              <a:buFontTx/>
              <a:buNone/>
            </a:pPr>
            <a:r>
              <a:rPr lang="en-US" altLang="en-US" sz="2200"/>
              <a:t>Price index is current value of a “basket” of goods and service divided by cost of same basket in base year and then multiplied by 100.</a:t>
            </a:r>
          </a:p>
          <a:p>
            <a:pPr>
              <a:lnSpc>
                <a:spcPct val="80000"/>
              </a:lnSpc>
              <a:buFontTx/>
              <a:buChar char="-"/>
            </a:pPr>
            <a:r>
              <a:rPr lang="en-US" altLang="en-US" sz="2200"/>
              <a:t>Mixed basket of goods used because prices can go up or down for reasons that have nothing to do with inflation.</a:t>
            </a:r>
          </a:p>
          <a:p>
            <a:pPr>
              <a:lnSpc>
                <a:spcPct val="80000"/>
              </a:lnSpc>
              <a:buFontTx/>
              <a:buChar char="-"/>
            </a:pPr>
            <a:r>
              <a:rPr lang="en-US" altLang="en-US" sz="2200"/>
              <a:t>Having a large group of representative items helps eliminate the effect of some product’s price dropping while others tend to be on the rise.</a:t>
            </a:r>
          </a:p>
          <a:p>
            <a:pPr>
              <a:lnSpc>
                <a:spcPct val="80000"/>
              </a:lnSpc>
              <a:buFontTx/>
              <a:buChar char="-"/>
            </a:pPr>
            <a:r>
              <a:rPr lang="en-US" altLang="en-US" sz="2200"/>
              <a:t>Base year can be any year.</a:t>
            </a:r>
          </a:p>
          <a:p>
            <a:pPr>
              <a:lnSpc>
                <a:spcPct val="80000"/>
              </a:lnSpc>
              <a:buFontTx/>
              <a:buChar char="-"/>
            </a:pPr>
            <a:r>
              <a:rPr lang="en-US" altLang="en-US" sz="2200"/>
              <a:t>Price index for the base year will always be 100.</a:t>
            </a:r>
          </a:p>
          <a:p>
            <a:pPr>
              <a:lnSpc>
                <a:spcPct val="80000"/>
              </a:lnSpc>
              <a:buFontTx/>
              <a:buChar char="-"/>
            </a:pPr>
            <a:r>
              <a:rPr lang="en-US" altLang="en-US" sz="2200"/>
              <a:t>Index values over 100 indicate inflation.</a:t>
            </a:r>
          </a:p>
          <a:p>
            <a:pPr>
              <a:lnSpc>
                <a:spcPct val="80000"/>
              </a:lnSpc>
              <a:buFontTx/>
              <a:buChar char="-"/>
            </a:pPr>
            <a:r>
              <a:rPr lang="en-US" altLang="en-US" sz="2200"/>
              <a:t>Index values under 100 indicate deflation.</a:t>
            </a:r>
          </a:p>
          <a:p>
            <a:pPr lvl="2">
              <a:buFont typeface="Wingdings 2" panose="05020102010507070707" pitchFamily="18" charset="2"/>
              <a:buNone/>
            </a:pPr>
            <a:endParaRPr lang="en-US" altLang="en-US" sz="2600"/>
          </a:p>
        </p:txBody>
      </p:sp>
    </p:spTree>
    <p:extLst>
      <p:ext uri="{BB962C8B-B14F-4D97-AF65-F5344CB8AC3E}">
        <p14:creationId xmlns:p14="http://schemas.microsoft.com/office/powerpoint/2010/main" val="1289154152"/>
      </p:ext>
    </p:extLst>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2679"/>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1.14.16 (Thursday)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717550" y="813219"/>
            <a:ext cx="10604500" cy="400110"/>
          </a:xfrm>
          <a:prstGeom prst="rect">
            <a:avLst/>
          </a:prstGeom>
          <a:solidFill>
            <a:srgbClr val="FFFF00"/>
          </a:solidFill>
        </p:spPr>
        <p:txBody>
          <a:bodyPr wrap="square" rtlCol="0">
            <a:spAutoFit/>
          </a:bodyPr>
          <a:lstStyle/>
          <a:p>
            <a:pPr algn="ctr"/>
            <a:r>
              <a:rPr lang="en-US" sz="2000" i="1" u="sng" dirty="0">
                <a:solidFill>
                  <a:srgbClr val="E25247"/>
                </a:solidFill>
                <a:latin typeface="Tw Cen MT" panose="020B0602020104020603"/>
              </a:rPr>
              <a:t>Please write down the 4</a:t>
            </a:r>
            <a:r>
              <a:rPr lang="en-US" sz="2000" i="1" u="sng" dirty="0" smtClean="0">
                <a:solidFill>
                  <a:srgbClr val="E25247"/>
                </a:solidFill>
                <a:latin typeface="Tw Cen MT" panose="020B0602020104020603"/>
              </a:rPr>
              <a:t> questions. Use the chart on the next slide to answer. </a:t>
            </a:r>
            <a:endParaRPr lang="en-US" sz="2000" i="1" u="sng" dirty="0">
              <a:solidFill>
                <a:srgbClr val="E25247"/>
              </a:solidFill>
              <a:latin typeface="Tw Cen MT" panose="020B0602020104020603"/>
            </a:endParaRPr>
          </a:p>
        </p:txBody>
      </p:sp>
      <p:sp>
        <p:nvSpPr>
          <p:cNvPr id="2" name="TextBox 1"/>
          <p:cNvSpPr txBox="1"/>
          <p:nvPr/>
        </p:nvSpPr>
        <p:spPr>
          <a:xfrm>
            <a:off x="323850" y="1225689"/>
            <a:ext cx="11138605" cy="5632311"/>
          </a:xfrm>
          <a:prstGeom prst="rect">
            <a:avLst/>
          </a:prstGeom>
          <a:noFill/>
        </p:spPr>
        <p:txBody>
          <a:bodyPr wrap="square" rtlCol="0">
            <a:spAutoFit/>
          </a:bodyPr>
          <a:lstStyle/>
          <a:p>
            <a:pPr marL="342900" indent="-342900">
              <a:buFontTx/>
              <a:buAutoNum type="arabicPeriod"/>
            </a:pPr>
            <a:r>
              <a:rPr lang="en-US" sz="4400" dirty="0" smtClean="0">
                <a:solidFill>
                  <a:prstClr val="black">
                    <a:lumMod val="65000"/>
                    <a:lumOff val="35000"/>
                  </a:prstClr>
                </a:solidFill>
              </a:rPr>
              <a:t> </a:t>
            </a:r>
            <a:r>
              <a:rPr lang="en-US" sz="4000" dirty="0" smtClean="0">
                <a:solidFill>
                  <a:prstClr val="black">
                    <a:lumMod val="65000"/>
                    <a:lumOff val="35000"/>
                  </a:prstClr>
                </a:solidFill>
              </a:rPr>
              <a:t>What is the highest that the overall unemployment rate has been according to the chart?</a:t>
            </a:r>
          </a:p>
          <a:p>
            <a:pPr marL="342900" indent="-342900">
              <a:buFontTx/>
              <a:buAutoNum type="arabicPeriod"/>
            </a:pPr>
            <a:r>
              <a:rPr lang="en-US" sz="4000" dirty="0" smtClean="0">
                <a:solidFill>
                  <a:prstClr val="black">
                    <a:lumMod val="65000"/>
                    <a:lumOff val="35000"/>
                  </a:prstClr>
                </a:solidFill>
              </a:rPr>
              <a:t> When was the unemployment rate highest for a African Americans?</a:t>
            </a:r>
          </a:p>
          <a:p>
            <a:pPr marL="342900" indent="-342900">
              <a:buFontTx/>
              <a:buAutoNum type="arabicPeriod"/>
            </a:pPr>
            <a:r>
              <a:rPr lang="en-US" sz="4000" dirty="0" smtClean="0">
                <a:solidFill>
                  <a:prstClr val="black">
                    <a:lumMod val="65000"/>
                    <a:lumOff val="35000"/>
                  </a:prstClr>
                </a:solidFill>
              </a:rPr>
              <a:t> Which group, historically, has had the lowest unemployment rate?</a:t>
            </a:r>
          </a:p>
          <a:p>
            <a:pPr marL="342900" indent="-342900">
              <a:buFontTx/>
              <a:buAutoNum type="arabicPeriod"/>
            </a:pPr>
            <a:r>
              <a:rPr lang="en-US" sz="4000" dirty="0" smtClean="0">
                <a:solidFill>
                  <a:prstClr val="black">
                    <a:lumMod val="65000"/>
                    <a:lumOff val="35000"/>
                  </a:prstClr>
                </a:solidFill>
              </a:rPr>
              <a:t> When was the overall unemployment rate at 10%?</a:t>
            </a:r>
          </a:p>
          <a:p>
            <a:pPr marL="342900" indent="-342900">
              <a:buFontTx/>
              <a:buAutoNum type="arabicPeriod"/>
            </a:pPr>
            <a:endParaRPr lang="en-US" dirty="0" smtClean="0">
              <a:solidFill>
                <a:prstClr val="white"/>
              </a:solidFill>
            </a:endParaRPr>
          </a:p>
          <a:p>
            <a:pPr marL="342900" indent="-342900">
              <a:buFontTx/>
              <a:buAutoNum type="arabicPeriod"/>
            </a:pPr>
            <a:endParaRPr lang="en-US" dirty="0">
              <a:solidFill>
                <a:prstClr val="white"/>
              </a:solidFill>
            </a:endParaRPr>
          </a:p>
        </p:txBody>
      </p:sp>
    </p:spTree>
    <p:extLst>
      <p:ext uri="{BB962C8B-B14F-4D97-AF65-F5344CB8AC3E}">
        <p14:creationId xmlns:p14="http://schemas.microsoft.com/office/powerpoint/2010/main" val="37727293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0419868"/>
      </p:ext>
    </p:extLst>
  </p:cSld>
  <p:clrMapOvr>
    <a:masterClrMapping/>
  </p:clrMapOvr>
  <p:transition>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222321"/>
            <a:ext cx="5386988"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Objective:</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450677" y="1200694"/>
            <a:ext cx="11292832" cy="1754326"/>
          </a:xfrm>
          <a:prstGeom prst="rect">
            <a:avLst/>
          </a:prstGeom>
          <a:noFill/>
        </p:spPr>
        <p:txBody>
          <a:bodyPr wrap="square" rtlCol="0">
            <a:spAutoFit/>
          </a:bodyPr>
          <a:lstStyle/>
          <a:p>
            <a:r>
              <a:rPr lang="en-US" sz="3600" dirty="0" smtClean="0">
                <a:solidFill>
                  <a:prstClr val="black"/>
                </a:solidFill>
              </a:rPr>
              <a:t>Define Gross Domestic Product, economic growth, unemployment, Consumer Price Index, Inflation, stagflation, and aggregate supply, and aggregate demand … </a:t>
            </a:r>
            <a:endParaRPr lang="en-US" sz="3600" dirty="0">
              <a:solidFill>
                <a:prstClr val="black"/>
              </a:solidFill>
            </a:endParaRPr>
          </a:p>
        </p:txBody>
      </p:sp>
      <p:pic>
        <p:nvPicPr>
          <p:cNvPr id="5" name="Picture 4"/>
          <p:cNvPicPr>
            <a:picLocks noChangeAspect="1"/>
          </p:cNvPicPr>
          <p:nvPr/>
        </p:nvPicPr>
        <p:blipFill>
          <a:blip r:embed="rId2"/>
          <a:stretch>
            <a:fillRect/>
          </a:stretch>
        </p:blipFill>
        <p:spPr>
          <a:xfrm>
            <a:off x="548639" y="3229339"/>
            <a:ext cx="11025051" cy="3409087"/>
          </a:xfrm>
          <a:prstGeom prst="rect">
            <a:avLst/>
          </a:prstGeom>
        </p:spPr>
      </p:pic>
    </p:spTree>
    <p:extLst>
      <p:ext uri="{BB962C8B-B14F-4D97-AF65-F5344CB8AC3E}">
        <p14:creationId xmlns:p14="http://schemas.microsoft.com/office/powerpoint/2010/main" val="195256315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217" y="143943"/>
            <a:ext cx="7952049"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Essential Question:</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450677" y="1475014"/>
            <a:ext cx="10613563" cy="707886"/>
          </a:xfrm>
          <a:prstGeom prst="rect">
            <a:avLst/>
          </a:prstGeom>
          <a:noFill/>
        </p:spPr>
        <p:txBody>
          <a:bodyPr wrap="square" rtlCol="0">
            <a:spAutoFit/>
          </a:bodyPr>
          <a:lstStyle/>
          <a:p>
            <a:r>
              <a:rPr lang="en-US" sz="4000" dirty="0" smtClean="0">
                <a:solidFill>
                  <a:prstClr val="black"/>
                </a:solidFill>
              </a:rPr>
              <a:t>What are the four types of unemployment?</a:t>
            </a:r>
            <a:endParaRPr lang="en-US" sz="4000" dirty="0">
              <a:solidFill>
                <a:prstClr val="black"/>
              </a:solidFill>
            </a:endParaRPr>
          </a:p>
        </p:txBody>
      </p:sp>
      <p:pic>
        <p:nvPicPr>
          <p:cNvPr id="5" name="Picture 4"/>
          <p:cNvPicPr>
            <a:picLocks noChangeAspect="1"/>
          </p:cNvPicPr>
          <p:nvPr/>
        </p:nvPicPr>
        <p:blipFill>
          <a:blip r:embed="rId2"/>
          <a:stretch>
            <a:fillRect/>
          </a:stretch>
        </p:blipFill>
        <p:spPr>
          <a:xfrm>
            <a:off x="901337" y="2548073"/>
            <a:ext cx="10698480" cy="3486150"/>
          </a:xfrm>
          <a:prstGeom prst="rect">
            <a:avLst/>
          </a:prstGeom>
        </p:spPr>
      </p:pic>
    </p:spTree>
    <p:extLst>
      <p:ext uri="{BB962C8B-B14F-4D97-AF65-F5344CB8AC3E}">
        <p14:creationId xmlns:p14="http://schemas.microsoft.com/office/powerpoint/2010/main" val="1033455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a:t>Types of Unemployment</a:t>
            </a:r>
          </a:p>
        </p:txBody>
      </p:sp>
      <p:sp>
        <p:nvSpPr>
          <p:cNvPr id="6147" name="Rectangle 3"/>
          <p:cNvSpPr>
            <a:spLocks noGrp="1" noChangeArrowheads="1"/>
          </p:cNvSpPr>
          <p:nvPr>
            <p:ph type="body" idx="1"/>
          </p:nvPr>
        </p:nvSpPr>
        <p:spPr/>
        <p:txBody>
          <a:bodyPr/>
          <a:lstStyle/>
          <a:p>
            <a:pPr>
              <a:buFontTx/>
              <a:buNone/>
            </a:pPr>
            <a:r>
              <a:rPr lang="en-US" altLang="en-US" dirty="0">
                <a:solidFill>
                  <a:schemeClr val="hlink"/>
                </a:solidFill>
              </a:rPr>
              <a:t>Frictional Unemployment</a:t>
            </a:r>
            <a:endParaRPr lang="en-US" altLang="en-US" dirty="0"/>
          </a:p>
          <a:p>
            <a:r>
              <a:rPr lang="en-US" altLang="en-US" dirty="0"/>
              <a:t>When people change jobs, get laid off, take time to find the right job after  schooling, or take time off from working</a:t>
            </a:r>
            <a:r>
              <a:rPr lang="en-US" altLang="en-US" dirty="0" smtClean="0"/>
              <a:t>.</a:t>
            </a:r>
            <a:endParaRPr lang="en-US" altLang="en-US"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3"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1178805" y="2886076"/>
            <a:ext cx="3800819" cy="2143125"/>
          </a:xfrm>
          <a:prstGeom prst="rect">
            <a:avLst/>
          </a:prstGeom>
        </p:spPr>
      </p:pic>
      <p:pic>
        <p:nvPicPr>
          <p:cNvPr id="3" name="Picture 2"/>
          <p:cNvPicPr>
            <a:picLocks noChangeAspect="1"/>
          </p:cNvPicPr>
          <p:nvPr/>
        </p:nvPicPr>
        <p:blipFill>
          <a:blip r:embed="rId11"/>
          <a:stretch>
            <a:fillRect/>
          </a:stretch>
        </p:blipFill>
        <p:spPr>
          <a:xfrm>
            <a:off x="7287419" y="2676526"/>
            <a:ext cx="2381250" cy="2352675"/>
          </a:xfrm>
          <a:prstGeom prst="rect">
            <a:avLst/>
          </a:prstGeom>
        </p:spPr>
      </p:pic>
    </p:spTree>
    <p:extLst>
      <p:ext uri="{BB962C8B-B14F-4D97-AF65-F5344CB8AC3E}">
        <p14:creationId xmlns:p14="http://schemas.microsoft.com/office/powerpoint/2010/main" val="351495764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5739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a:t>Types of Unemployment</a:t>
            </a:r>
          </a:p>
        </p:txBody>
      </p:sp>
      <p:sp>
        <p:nvSpPr>
          <p:cNvPr id="6147" name="Rectangle 3"/>
          <p:cNvSpPr>
            <a:spLocks noGrp="1" noChangeArrowheads="1"/>
          </p:cNvSpPr>
          <p:nvPr>
            <p:ph type="body" idx="1"/>
          </p:nvPr>
        </p:nvSpPr>
        <p:spPr/>
        <p:txBody>
          <a:bodyPr/>
          <a:lstStyle/>
          <a:p>
            <a:pPr>
              <a:buFontTx/>
              <a:buNone/>
            </a:pPr>
            <a:r>
              <a:rPr lang="en-US" altLang="en-US" dirty="0" smtClean="0">
                <a:solidFill>
                  <a:schemeClr val="hlink"/>
                </a:solidFill>
              </a:rPr>
              <a:t>Structural </a:t>
            </a:r>
            <a:r>
              <a:rPr lang="en-US" altLang="en-US" dirty="0">
                <a:solidFill>
                  <a:schemeClr val="hlink"/>
                </a:solidFill>
              </a:rPr>
              <a:t>Unemployment</a:t>
            </a:r>
            <a:r>
              <a:rPr lang="en-US" altLang="en-US" dirty="0"/>
              <a:t> </a:t>
            </a:r>
          </a:p>
          <a:p>
            <a:r>
              <a:rPr lang="en-US" altLang="en-US" dirty="0"/>
              <a:t>When workers' skills do not match the jobs that are available.  (technological advances</a:t>
            </a:r>
            <a:r>
              <a:rPr lang="en-US" altLang="en-US" dirty="0" smtClean="0"/>
              <a:t>)</a:t>
            </a:r>
            <a:endParaRPr lang="en-US" altLang="en-US"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3"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663880" y="2500216"/>
            <a:ext cx="5560649" cy="3261605"/>
          </a:xfrm>
          <a:prstGeom prst="rect">
            <a:avLst/>
          </a:prstGeom>
        </p:spPr>
      </p:pic>
      <p:pic>
        <p:nvPicPr>
          <p:cNvPr id="3" name="Picture 2"/>
          <p:cNvPicPr>
            <a:picLocks noChangeAspect="1"/>
          </p:cNvPicPr>
          <p:nvPr/>
        </p:nvPicPr>
        <p:blipFill>
          <a:blip r:embed="rId11"/>
          <a:stretch>
            <a:fillRect/>
          </a:stretch>
        </p:blipFill>
        <p:spPr>
          <a:xfrm>
            <a:off x="6648451" y="2420383"/>
            <a:ext cx="5404002" cy="3341438"/>
          </a:xfrm>
          <a:prstGeom prst="rect">
            <a:avLst/>
          </a:prstGeom>
        </p:spPr>
      </p:pic>
    </p:spTree>
    <p:extLst>
      <p:ext uri="{BB962C8B-B14F-4D97-AF65-F5344CB8AC3E}">
        <p14:creationId xmlns:p14="http://schemas.microsoft.com/office/powerpoint/2010/main" val="423056903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a:t>Types of Unemployment</a:t>
            </a:r>
          </a:p>
        </p:txBody>
      </p:sp>
      <p:sp>
        <p:nvSpPr>
          <p:cNvPr id="6147" name="Rectangle 3"/>
          <p:cNvSpPr>
            <a:spLocks noGrp="1" noChangeArrowheads="1"/>
          </p:cNvSpPr>
          <p:nvPr>
            <p:ph type="body" idx="1"/>
          </p:nvPr>
        </p:nvSpPr>
        <p:spPr/>
        <p:txBody>
          <a:bodyPr/>
          <a:lstStyle/>
          <a:p>
            <a:pPr>
              <a:buFontTx/>
              <a:buNone/>
            </a:pPr>
            <a:r>
              <a:rPr lang="en-US" altLang="en-US" dirty="0" smtClean="0">
                <a:solidFill>
                  <a:schemeClr val="hlink"/>
                </a:solidFill>
              </a:rPr>
              <a:t>Seasonal </a:t>
            </a:r>
            <a:r>
              <a:rPr lang="en-US" altLang="en-US" dirty="0">
                <a:solidFill>
                  <a:schemeClr val="hlink"/>
                </a:solidFill>
              </a:rPr>
              <a:t>Unemployment</a:t>
            </a:r>
            <a:endParaRPr lang="en-US" altLang="en-US" dirty="0"/>
          </a:p>
          <a:p>
            <a:r>
              <a:rPr lang="en-US" altLang="en-US" dirty="0"/>
              <a:t>When industries slow or shut down or make seasonal shifts in production </a:t>
            </a:r>
            <a:r>
              <a:rPr lang="en-US" altLang="en-US" dirty="0" smtClean="0"/>
              <a:t>schedules</a:t>
            </a:r>
            <a:endParaRPr lang="en-US" altLang="en-US"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3"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1235162" y="2666081"/>
            <a:ext cx="3838488" cy="3003741"/>
          </a:xfrm>
          <a:prstGeom prst="rect">
            <a:avLst/>
          </a:prstGeom>
        </p:spPr>
      </p:pic>
      <p:pic>
        <p:nvPicPr>
          <p:cNvPr id="3" name="Picture 2"/>
          <p:cNvPicPr>
            <a:picLocks noChangeAspect="1"/>
          </p:cNvPicPr>
          <p:nvPr/>
        </p:nvPicPr>
        <p:blipFill>
          <a:blip r:embed="rId11"/>
          <a:stretch>
            <a:fillRect/>
          </a:stretch>
        </p:blipFill>
        <p:spPr>
          <a:xfrm>
            <a:off x="5673362" y="2209685"/>
            <a:ext cx="6213838" cy="3562350"/>
          </a:xfrm>
          <a:prstGeom prst="rect">
            <a:avLst/>
          </a:prstGeom>
        </p:spPr>
      </p:pic>
    </p:spTree>
    <p:extLst>
      <p:ext uri="{BB962C8B-B14F-4D97-AF65-F5344CB8AC3E}">
        <p14:creationId xmlns:p14="http://schemas.microsoft.com/office/powerpoint/2010/main" val="1705306459"/>
      </p:ext>
    </p:extLst>
  </p:cSld>
  <p:clrMapOvr>
    <a:masterClrMapping/>
  </p:clrMapOvr>
  <p:transition>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a:t>Types of Unemployment</a:t>
            </a:r>
          </a:p>
        </p:txBody>
      </p:sp>
      <p:sp>
        <p:nvSpPr>
          <p:cNvPr id="6147" name="Rectangle 3"/>
          <p:cNvSpPr>
            <a:spLocks noGrp="1" noChangeArrowheads="1"/>
          </p:cNvSpPr>
          <p:nvPr>
            <p:ph type="body" idx="1"/>
          </p:nvPr>
        </p:nvSpPr>
        <p:spPr/>
        <p:txBody>
          <a:bodyPr/>
          <a:lstStyle/>
          <a:p>
            <a:pPr>
              <a:buFontTx/>
              <a:buNone/>
            </a:pPr>
            <a:r>
              <a:rPr lang="en-US" altLang="en-US" dirty="0" smtClean="0">
                <a:solidFill>
                  <a:schemeClr val="hlink"/>
                </a:solidFill>
              </a:rPr>
              <a:t>Cyclical </a:t>
            </a:r>
            <a:r>
              <a:rPr lang="en-US" altLang="en-US" dirty="0">
                <a:solidFill>
                  <a:schemeClr val="hlink"/>
                </a:solidFill>
              </a:rPr>
              <a:t>Unemployment</a:t>
            </a:r>
            <a:endParaRPr lang="en-US" altLang="en-US" dirty="0"/>
          </a:p>
          <a:p>
            <a:r>
              <a:rPr lang="en-US" altLang="en-US" dirty="0"/>
              <a:t>Rises during economic downturns and falls when the economy improves</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3"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673100" y="2221218"/>
            <a:ext cx="4619625" cy="3076575"/>
          </a:xfrm>
          <a:prstGeom prst="rect">
            <a:avLst/>
          </a:prstGeom>
        </p:spPr>
      </p:pic>
      <p:pic>
        <p:nvPicPr>
          <p:cNvPr id="3" name="Picture 2"/>
          <p:cNvPicPr>
            <a:picLocks noChangeAspect="1"/>
          </p:cNvPicPr>
          <p:nvPr/>
        </p:nvPicPr>
        <p:blipFill>
          <a:blip r:embed="rId11"/>
          <a:stretch>
            <a:fillRect/>
          </a:stretch>
        </p:blipFill>
        <p:spPr>
          <a:xfrm>
            <a:off x="5814994" y="2221218"/>
            <a:ext cx="5908713" cy="3257263"/>
          </a:xfrm>
          <a:prstGeom prst="rect">
            <a:avLst/>
          </a:prstGeom>
        </p:spPr>
      </p:pic>
    </p:spTree>
    <p:extLst>
      <p:ext uri="{BB962C8B-B14F-4D97-AF65-F5344CB8AC3E}">
        <p14:creationId xmlns:p14="http://schemas.microsoft.com/office/powerpoint/2010/main" val="3619517386"/>
      </p:ext>
    </p:extLst>
  </p:cSld>
  <p:clrMapOvr>
    <a:masterClrMapping/>
  </p:clrMapOvr>
  <p:transition>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a:t>Types of Unemployment</a:t>
            </a:r>
          </a:p>
        </p:txBody>
      </p:sp>
      <p:sp>
        <p:nvSpPr>
          <p:cNvPr id="6147" name="Rectangle 3"/>
          <p:cNvSpPr>
            <a:spLocks noGrp="1" noChangeArrowheads="1"/>
          </p:cNvSpPr>
          <p:nvPr>
            <p:ph type="body" idx="1"/>
          </p:nvPr>
        </p:nvSpPr>
        <p:spPr/>
        <p:txBody>
          <a:bodyPr/>
          <a:lstStyle/>
          <a:p>
            <a:pPr>
              <a:buFontTx/>
              <a:buNone/>
            </a:pPr>
            <a:r>
              <a:rPr lang="en-US" altLang="en-US" sz="1800">
                <a:solidFill>
                  <a:schemeClr val="hlink"/>
                </a:solidFill>
              </a:rPr>
              <a:t>Frictional Unemployment</a:t>
            </a:r>
            <a:endParaRPr lang="en-US" altLang="en-US" sz="1800"/>
          </a:p>
          <a:p>
            <a:r>
              <a:rPr lang="en-US" altLang="en-US" sz="1800"/>
              <a:t>When people change jobs, get laid off, take time to find the right job after  schooling, or take time off from working.</a:t>
            </a:r>
          </a:p>
          <a:p>
            <a:pPr>
              <a:buFontTx/>
              <a:buNone/>
            </a:pPr>
            <a:r>
              <a:rPr lang="en-US" altLang="en-US" sz="1800">
                <a:solidFill>
                  <a:schemeClr val="hlink"/>
                </a:solidFill>
              </a:rPr>
              <a:t>Structural Unemployment</a:t>
            </a:r>
            <a:r>
              <a:rPr lang="en-US" altLang="en-US" sz="1800"/>
              <a:t> </a:t>
            </a:r>
          </a:p>
          <a:p>
            <a:r>
              <a:rPr lang="en-US" altLang="en-US" sz="1800"/>
              <a:t>When workers' skills do not match the jobs that are available.  (technological advances)</a:t>
            </a:r>
          </a:p>
          <a:p>
            <a:pPr>
              <a:buFontTx/>
              <a:buNone/>
            </a:pPr>
            <a:r>
              <a:rPr lang="en-US" altLang="en-US" sz="1800">
                <a:solidFill>
                  <a:schemeClr val="hlink"/>
                </a:solidFill>
              </a:rPr>
              <a:t>Seasonal Unemployment</a:t>
            </a:r>
            <a:endParaRPr lang="en-US" altLang="en-US" sz="1800"/>
          </a:p>
          <a:p>
            <a:r>
              <a:rPr lang="en-US" altLang="en-US" sz="1800"/>
              <a:t>When industries slow or shut down or make seasonal shifts in production schedules</a:t>
            </a:r>
          </a:p>
          <a:p>
            <a:pPr>
              <a:buFontTx/>
              <a:buNone/>
            </a:pPr>
            <a:r>
              <a:rPr lang="en-US" altLang="en-US" sz="1800">
                <a:solidFill>
                  <a:schemeClr val="hlink"/>
                </a:solidFill>
              </a:rPr>
              <a:t>Cyclical Unemployment</a:t>
            </a:r>
            <a:endParaRPr lang="en-US" altLang="en-US" sz="1800"/>
          </a:p>
          <a:p>
            <a:r>
              <a:rPr lang="en-US" altLang="en-US" sz="1800"/>
              <a:t>Rises during economic downturns and falls when the economy improves</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3"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18877631"/>
      </p:ext>
    </p:extLst>
  </p:cSld>
  <p:clrMapOvr>
    <a:masterClrMapping/>
  </p:clrMapOvr>
  <p:transition>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tLang="en-US"/>
              <a:t>Determining the Unemployment Rate</a:t>
            </a:r>
          </a:p>
        </p:txBody>
      </p:sp>
      <p:sp>
        <p:nvSpPr>
          <p:cNvPr id="7171" name="Rectangle 3"/>
          <p:cNvSpPr>
            <a:spLocks noGrp="1" noChangeArrowheads="1"/>
          </p:cNvSpPr>
          <p:nvPr>
            <p:ph type="body" idx="1"/>
          </p:nvPr>
        </p:nvSpPr>
        <p:spPr/>
        <p:txBody>
          <a:bodyPr/>
          <a:lstStyle/>
          <a:p>
            <a:r>
              <a:rPr lang="en-US" altLang="en-US"/>
              <a:t>The </a:t>
            </a:r>
            <a:r>
              <a:rPr lang="en-US" altLang="en-US">
                <a:solidFill>
                  <a:schemeClr val="accent2"/>
                </a:solidFill>
              </a:rPr>
              <a:t>unemployment rate</a:t>
            </a:r>
            <a:r>
              <a:rPr lang="en-US" altLang="en-US"/>
              <a:t> is the percentage of the nation’s labor force that is unemployed. </a:t>
            </a:r>
          </a:p>
          <a:p>
            <a:endParaRPr lang="en-US" altLang="en-US"/>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7" name="Picture 9">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p:cNvPicPr>
            <a:picLocks noChangeAspect="1"/>
          </p:cNvPicPr>
          <p:nvPr/>
        </p:nvPicPr>
        <p:blipFill>
          <a:blip r:embed="rId10"/>
          <a:stretch>
            <a:fillRect/>
          </a:stretch>
        </p:blipFill>
        <p:spPr>
          <a:xfrm>
            <a:off x="1020762" y="2149475"/>
            <a:ext cx="10561637" cy="3624308"/>
          </a:xfrm>
          <a:prstGeom prst="rect">
            <a:avLst/>
          </a:prstGeom>
        </p:spPr>
      </p:pic>
    </p:spTree>
    <p:extLst>
      <p:ext uri="{BB962C8B-B14F-4D97-AF65-F5344CB8AC3E}">
        <p14:creationId xmlns:p14="http://schemas.microsoft.com/office/powerpoint/2010/main" val="93854625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171">
                                            <p:txEl>
                                              <p:pRg st="0" end="0"/>
                                            </p:txEl>
                                          </p:spTgt>
                                        </p:tgtEl>
                                        <p:attrNameLst>
                                          <p:attrName>style.visibility</p:attrName>
                                        </p:attrNameLst>
                                      </p:cBhvr>
                                      <p:to>
                                        <p:strVal val="visible"/>
                                      </p:to>
                                    </p:set>
                                    <p:animEffect transition="in" filter="dissolve">
                                      <p:cBhvr>
                                        <p:cTn id="13" dur="500"/>
                                        <p:tgtEl>
                                          <p:spTgt spid="71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build="p" bldLvl="2"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752600" y="4740275"/>
            <a:ext cx="8610600" cy="914400"/>
          </a:xfrm>
          <a:prstGeom prst="rect">
            <a:avLst/>
          </a:prstGeom>
          <a:noFill/>
          <a:ln>
            <a:noFill/>
          </a:ln>
          <a:effectLst/>
          <a:extLst>
            <a:ext uri="{909E8E84-426E-40DD-AFC4-6F175D3DCCD1}">
              <a14:hiddenFill xmlns:a14="http://schemas.microsoft.com/office/drawing/2010/main">
                <a:solidFill>
                  <a:srgbClr val="98C2F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0" tIns="91440" rIns="457200" bIns="91440" anchor="ctr">
            <a:spAutoFit/>
          </a:bodyPr>
          <a:lstStyle/>
          <a:p>
            <a:pPr algn="ctr" eaLnBrk="0" fontAlgn="base" hangingPunct="0">
              <a:spcBef>
                <a:spcPct val="50000"/>
              </a:spcBef>
              <a:spcAft>
                <a:spcPct val="0"/>
              </a:spcAft>
            </a:pPr>
            <a:r>
              <a:rPr lang="en-US" altLang="en-US" sz="2400" b="1">
                <a:solidFill>
                  <a:srgbClr val="800000"/>
                </a:solidFill>
              </a:rPr>
              <a:t>Full employment</a:t>
            </a:r>
            <a:r>
              <a:rPr lang="en-US" altLang="en-US" sz="2400" b="1">
                <a:solidFill>
                  <a:srgbClr val="000000"/>
                </a:solidFill>
              </a:rPr>
              <a:t> is the level of employment reached when there is no cyclical unemployment.</a:t>
            </a:r>
          </a:p>
        </p:txBody>
      </p:sp>
      <p:sp>
        <p:nvSpPr>
          <p:cNvPr id="8195" name="Rectangle 3"/>
          <p:cNvSpPr>
            <a:spLocks noGrp="1" noChangeArrowheads="1"/>
          </p:cNvSpPr>
          <p:nvPr>
            <p:ph type="title"/>
          </p:nvPr>
        </p:nvSpPr>
        <p:spPr/>
        <p:txBody>
          <a:bodyPr/>
          <a:lstStyle/>
          <a:p>
            <a:r>
              <a:rPr lang="en-US" altLang="en-US"/>
              <a:t>Full Employment</a:t>
            </a:r>
          </a:p>
        </p:txBody>
      </p:sp>
      <p:sp>
        <p:nvSpPr>
          <p:cNvPr id="8196" name="Rectangle 4"/>
          <p:cNvSpPr>
            <a:spLocks noGrp="1" noChangeArrowheads="1"/>
          </p:cNvSpPr>
          <p:nvPr>
            <p:ph type="body" idx="1"/>
          </p:nvPr>
        </p:nvSpPr>
        <p:spPr/>
        <p:txBody>
          <a:bodyPr/>
          <a:lstStyle/>
          <a:p>
            <a:r>
              <a:rPr lang="en-US" altLang="en-US"/>
              <a:t>An unemployment rate of around 4 to 6 percent is normal.</a:t>
            </a:r>
          </a:p>
          <a:p>
            <a:r>
              <a:rPr lang="en-US" altLang="en-US"/>
              <a:t>Sometimes people are </a:t>
            </a:r>
            <a:r>
              <a:rPr lang="en-US" altLang="en-US">
                <a:solidFill>
                  <a:schemeClr val="accent2"/>
                </a:solidFill>
              </a:rPr>
              <a:t>underemployed</a:t>
            </a:r>
            <a:r>
              <a:rPr lang="en-US" altLang="en-US"/>
              <a:t>, (over-qualified, or working part-time).</a:t>
            </a:r>
          </a:p>
          <a:p>
            <a:r>
              <a:rPr lang="en-US" altLang="en-US">
                <a:solidFill>
                  <a:schemeClr val="accent2"/>
                </a:solidFill>
              </a:rPr>
              <a:t>Discouraged workers</a:t>
            </a:r>
            <a:r>
              <a:rPr lang="en-US" altLang="en-US"/>
              <a:t> (want a job, but have given up).</a:t>
            </a:r>
          </a:p>
        </p:txBody>
      </p:sp>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6088"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4575" y="6270625"/>
            <a:ext cx="438150" cy="41275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a:hlinkClick r:id="" action="ppaction://hlinkshowjump?jump=endshow"/>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2313" y="6270626"/>
            <a:ext cx="430212" cy="417513"/>
          </a:xfrm>
          <a:prstGeom prst="rect">
            <a:avLst/>
          </a:prstGeom>
          <a:noFill/>
          <a:extLst>
            <a:ext uri="{909E8E84-426E-40DD-AFC4-6F175D3DCCD1}">
              <a14:hiddenFill xmlns:a14="http://schemas.microsoft.com/office/drawing/2010/main">
                <a:solidFill>
                  <a:srgbClr val="FFFFFF"/>
                </a:solidFill>
              </a14:hiddenFill>
            </a:ext>
          </a:extLst>
        </p:spPr>
      </p:pic>
      <p:pic>
        <p:nvPicPr>
          <p:cNvPr id="8201" name="Picture 9">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5414"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02" name="Picture 10">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8039" y="6153151"/>
            <a:ext cx="6826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3006728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p:cTn id="13" dur="500" fill="hold"/>
                                        <p:tgtEl>
                                          <p:spTgt spid="8194"/>
                                        </p:tgtEl>
                                        <p:attrNameLst>
                                          <p:attrName>ppt_w</p:attrName>
                                        </p:attrNameLst>
                                      </p:cBhvr>
                                      <p:tavLst>
                                        <p:tav tm="0">
                                          <p:val>
                                            <p:strVal val="2/3*#ppt_w"/>
                                          </p:val>
                                        </p:tav>
                                        <p:tav tm="100000">
                                          <p:val>
                                            <p:strVal val="#ppt_w"/>
                                          </p:val>
                                        </p:tav>
                                      </p:tavLst>
                                    </p:anim>
                                    <p:anim calcmode="lin" valueType="num">
                                      <p:cBhvr>
                                        <p:cTn id="14" dur="500" fill="hold"/>
                                        <p:tgtEl>
                                          <p:spTgt spid="8194"/>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8196">
                                            <p:txEl>
                                              <p:pRg st="0" end="0"/>
                                            </p:txEl>
                                          </p:spTgt>
                                        </p:tgtEl>
                                        <p:attrNameLst>
                                          <p:attrName>style.visibility</p:attrName>
                                        </p:attrNameLst>
                                      </p:cBhvr>
                                      <p:to>
                                        <p:strVal val="visible"/>
                                      </p:to>
                                    </p:set>
                                    <p:animEffect transition="in" filter="dissolve">
                                      <p:cBhvr>
                                        <p:cTn id="19" dur="500"/>
                                        <p:tgtEl>
                                          <p:spTgt spid="8196">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8196">
                                            <p:txEl>
                                              <p:pRg st="1" end="1"/>
                                            </p:txEl>
                                          </p:spTgt>
                                        </p:tgtEl>
                                        <p:attrNameLst>
                                          <p:attrName>style.visibility</p:attrName>
                                        </p:attrNameLst>
                                      </p:cBhvr>
                                      <p:to>
                                        <p:strVal val="visible"/>
                                      </p:to>
                                    </p:set>
                                    <p:animEffect transition="in" filter="dissolve">
                                      <p:cBhvr>
                                        <p:cTn id="24" dur="500"/>
                                        <p:tgtEl>
                                          <p:spTgt spid="8196">
                                            <p:txEl>
                                              <p:pRg st="1" end="1"/>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8196">
                                            <p:txEl>
                                              <p:pRg st="2" end="2"/>
                                            </p:txEl>
                                          </p:spTgt>
                                        </p:tgtEl>
                                        <p:attrNameLst>
                                          <p:attrName>style.visibility</p:attrName>
                                        </p:attrNameLst>
                                      </p:cBhvr>
                                      <p:to>
                                        <p:strVal val="visible"/>
                                      </p:to>
                                    </p:set>
                                    <p:animEffect transition="in" filter="dissolve">
                                      <p:cBhvr>
                                        <p:cTn id="29" dur="500"/>
                                        <p:tgtEl>
                                          <p:spTgt spid="8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8196" grpId="0" build="p" bldLvl="2"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3487" name="Rectangle 31"/>
          <p:cNvSpPr>
            <a:spLocks noGrp="1" noChangeArrowheads="1"/>
          </p:cNvSpPr>
          <p:nvPr>
            <p:ph type="title"/>
          </p:nvPr>
        </p:nvSpPr>
        <p:spPr/>
        <p:txBody>
          <a:bodyPr rtlCol="0">
            <a:normAutofit/>
          </a:bodyPr>
          <a:lstStyle/>
          <a:p>
            <a:pPr fontAlgn="auto">
              <a:spcAft>
                <a:spcPts val="0"/>
              </a:spcAft>
              <a:defRPr/>
            </a:pPr>
            <a:r>
              <a:rPr lang="en-US" altLang="en-US" smtClean="0"/>
              <a:t>Calculating Inflation</a:t>
            </a:r>
          </a:p>
        </p:txBody>
      </p:sp>
      <p:sp>
        <p:nvSpPr>
          <p:cNvPr id="403488" name="Rectangle 32"/>
          <p:cNvSpPr>
            <a:spLocks noGrp="1" noChangeArrowheads="1"/>
          </p:cNvSpPr>
          <p:nvPr>
            <p:ph type="body" sz="half" idx="1"/>
          </p:nvPr>
        </p:nvSpPr>
        <p:spPr/>
        <p:txBody>
          <a:bodyPr rtlCol="0">
            <a:noAutofit/>
          </a:bodyPr>
          <a:lstStyle/>
          <a:p>
            <a:pPr fontAlgn="auto">
              <a:spcAft>
                <a:spcPts val="0"/>
              </a:spcAft>
              <a:defRPr/>
            </a:pPr>
            <a:r>
              <a:rPr lang="en-US" altLang="en-US" sz="3600" smtClean="0"/>
              <a:t>`</a:t>
            </a:r>
            <a:endParaRPr lang="en-US" altLang="en-US" sz="4000" dirty="0"/>
          </a:p>
        </p:txBody>
      </p:sp>
      <p:pic>
        <p:nvPicPr>
          <p:cNvPr id="63492" name="Picture 40" descr="ECON_NA_SE_CH13_S1a5335.jpg                                    000096E7Lucia HD                       B78C2BD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0639" y="1273176"/>
            <a:ext cx="396557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517990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403487"/>
                                        </p:tgtEl>
                                        <p:attrNameLst>
                                          <p:attrName>style.visibility</p:attrName>
                                        </p:attrNameLst>
                                      </p:cBhvr>
                                      <p:to>
                                        <p:strVal val="visible"/>
                                      </p:to>
                                    </p:set>
                                    <p:anim calcmode="lin" valueType="num">
                                      <p:cBhvr additive="base">
                                        <p:cTn id="7" dur="500" fill="hold"/>
                                        <p:tgtEl>
                                          <p:spTgt spid="403487"/>
                                        </p:tgtEl>
                                        <p:attrNameLst>
                                          <p:attrName>ppt_x</p:attrName>
                                        </p:attrNameLst>
                                      </p:cBhvr>
                                      <p:tavLst>
                                        <p:tav tm="0">
                                          <p:val>
                                            <p:strVal val="#ppt_x"/>
                                          </p:val>
                                        </p:tav>
                                        <p:tav tm="100000">
                                          <p:val>
                                            <p:strVal val="#ppt_x"/>
                                          </p:val>
                                        </p:tav>
                                      </p:tavLst>
                                    </p:anim>
                                    <p:anim calcmode="lin" valueType="num">
                                      <p:cBhvr additive="base">
                                        <p:cTn id="8" dur="500" fill="hold"/>
                                        <p:tgtEl>
                                          <p:spTgt spid="40348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03488">
                                            <p:txEl>
                                              <p:pRg st="0" end="0"/>
                                            </p:txEl>
                                          </p:spTgt>
                                        </p:tgtEl>
                                        <p:attrNameLst>
                                          <p:attrName>style.visibility</p:attrName>
                                        </p:attrNameLst>
                                      </p:cBhvr>
                                      <p:to>
                                        <p:strVal val="visible"/>
                                      </p:to>
                                    </p:set>
                                    <p:animEffect transition="in" filter="dissolve">
                                      <p:cBhvr>
                                        <p:cTn id="13" dur="500"/>
                                        <p:tgtEl>
                                          <p:spTgt spid="4034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87" grpId="0" autoUpdateAnimBg="0"/>
      <p:bldP spid="403488" grpId="0" build="p" bldLvl="2"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900" y="43778"/>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1.14.16 (Thursday)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552802" y="1194219"/>
            <a:ext cx="10604500" cy="400110"/>
          </a:xfrm>
          <a:prstGeom prst="rect">
            <a:avLst/>
          </a:prstGeom>
          <a:solidFill>
            <a:srgbClr val="FFFF00"/>
          </a:solidFill>
        </p:spPr>
        <p:txBody>
          <a:bodyPr wrap="square" rtlCol="0">
            <a:spAutoFit/>
          </a:bodyPr>
          <a:lstStyle/>
          <a:p>
            <a:pPr algn="ctr"/>
            <a:r>
              <a:rPr lang="en-US" sz="2000" i="1" u="sng" dirty="0">
                <a:solidFill>
                  <a:srgbClr val="E25247"/>
                </a:solidFill>
                <a:latin typeface="Tw Cen MT" panose="020B0602020104020603"/>
              </a:rPr>
              <a:t>Please write down the 4</a:t>
            </a:r>
            <a:r>
              <a:rPr lang="en-US" sz="2000" i="1" u="sng" dirty="0" smtClean="0">
                <a:solidFill>
                  <a:srgbClr val="E25247"/>
                </a:solidFill>
                <a:latin typeface="Tw Cen MT" panose="020B0602020104020603"/>
              </a:rPr>
              <a:t> questions. Use the chart on the next slide to answer. </a:t>
            </a:r>
            <a:endParaRPr lang="en-US" sz="2000" i="1" u="sng" dirty="0">
              <a:solidFill>
                <a:srgbClr val="E25247"/>
              </a:solidFill>
              <a:latin typeface="Tw Cen MT" panose="020B0602020104020603"/>
            </a:endParaRPr>
          </a:p>
        </p:txBody>
      </p:sp>
      <p:sp>
        <p:nvSpPr>
          <p:cNvPr id="2" name="TextBox 1"/>
          <p:cNvSpPr txBox="1"/>
          <p:nvPr/>
        </p:nvSpPr>
        <p:spPr>
          <a:xfrm>
            <a:off x="285750" y="1720989"/>
            <a:ext cx="11138605" cy="4647426"/>
          </a:xfrm>
          <a:prstGeom prst="rect">
            <a:avLst/>
          </a:prstGeom>
          <a:noFill/>
        </p:spPr>
        <p:txBody>
          <a:bodyPr wrap="square" rtlCol="0">
            <a:spAutoFit/>
          </a:bodyPr>
          <a:lstStyle/>
          <a:p>
            <a:pPr marL="342900" indent="-342900">
              <a:buFontTx/>
              <a:buAutoNum type="arabicPeriod"/>
            </a:pPr>
            <a:r>
              <a:rPr lang="en-US" sz="4400" dirty="0" smtClean="0">
                <a:solidFill>
                  <a:prstClr val="black">
                    <a:lumMod val="65000"/>
                    <a:lumOff val="35000"/>
                  </a:prstClr>
                </a:solidFill>
              </a:rPr>
              <a:t> </a:t>
            </a:r>
            <a:r>
              <a:rPr lang="en-US" sz="3600" dirty="0" smtClean="0">
                <a:solidFill>
                  <a:prstClr val="black">
                    <a:lumMod val="65000"/>
                    <a:lumOff val="35000"/>
                  </a:prstClr>
                </a:solidFill>
              </a:rPr>
              <a:t>What is the highest that the overall unemployment rate has been according to the chart?</a:t>
            </a:r>
          </a:p>
          <a:p>
            <a:pPr marL="342900" indent="-342900">
              <a:buFontTx/>
              <a:buAutoNum type="arabicPeriod"/>
            </a:pPr>
            <a:r>
              <a:rPr lang="en-US" sz="3600" dirty="0" smtClean="0">
                <a:solidFill>
                  <a:prstClr val="black">
                    <a:lumMod val="65000"/>
                    <a:lumOff val="35000"/>
                  </a:prstClr>
                </a:solidFill>
              </a:rPr>
              <a:t> When was the unemployment rate highest for a African Americans?</a:t>
            </a:r>
          </a:p>
          <a:p>
            <a:pPr marL="342900" indent="-342900">
              <a:buFontTx/>
              <a:buAutoNum type="arabicPeriod"/>
            </a:pPr>
            <a:r>
              <a:rPr lang="en-US" sz="3600" dirty="0" smtClean="0">
                <a:solidFill>
                  <a:prstClr val="black">
                    <a:lumMod val="65000"/>
                    <a:lumOff val="35000"/>
                  </a:prstClr>
                </a:solidFill>
              </a:rPr>
              <a:t> Which group, historically, has had the lowest unemployment rate?</a:t>
            </a:r>
          </a:p>
          <a:p>
            <a:pPr marL="342900" indent="-342900">
              <a:buFontTx/>
              <a:buAutoNum type="arabicPeriod"/>
            </a:pPr>
            <a:r>
              <a:rPr lang="en-US" sz="3600" dirty="0" smtClean="0">
                <a:solidFill>
                  <a:prstClr val="black">
                    <a:lumMod val="65000"/>
                    <a:lumOff val="35000"/>
                  </a:prstClr>
                </a:solidFill>
              </a:rPr>
              <a:t> When was the overall unemployment rate at 10%?</a:t>
            </a:r>
          </a:p>
          <a:p>
            <a:pPr marL="342900" indent="-342900">
              <a:buFontTx/>
              <a:buAutoNum type="arabicPeriod"/>
            </a:pPr>
            <a:endParaRPr lang="en-US" dirty="0" smtClean="0">
              <a:solidFill>
                <a:prstClr val="white"/>
              </a:solidFill>
            </a:endParaRPr>
          </a:p>
          <a:p>
            <a:pPr marL="342900" indent="-342900">
              <a:buFontTx/>
              <a:buAutoNum type="arabicPeriod"/>
            </a:pPr>
            <a:endParaRPr lang="en-US" dirty="0">
              <a:solidFill>
                <a:prstClr val="white"/>
              </a:solidFill>
            </a:endParaRPr>
          </a:p>
        </p:txBody>
      </p:sp>
    </p:spTree>
    <p:extLst>
      <p:ext uri="{BB962C8B-B14F-4D97-AF65-F5344CB8AC3E}">
        <p14:creationId xmlns:p14="http://schemas.microsoft.com/office/powerpoint/2010/main" val="622636581"/>
      </p:ext>
    </p:extLst>
  </p:cSld>
  <p:clrMapOvr>
    <a:masterClrMapping/>
  </p:clrMapOvr>
  <p:transition>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4255598"/>
      </p:ext>
    </p:extLst>
  </p:cSld>
  <p:clrMapOvr>
    <a:masterClrMapping/>
  </p:clrMapOvr>
  <p:transition>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722489" y="152401"/>
            <a:ext cx="10600267" cy="684803"/>
          </a:xfrm>
          <a:prstGeom prst="rect">
            <a:avLst/>
          </a:prstGeom>
          <a:noFill/>
        </p:spPr>
        <p:txBody>
          <a:bodyPr wrap="square" lIns="68580" tIns="34290" rIns="68580" bIns="34290">
            <a:spAutoFit/>
          </a:bodyPr>
          <a:lstStyle/>
          <a:p>
            <a:pPr defTabSz="685800" eaLnBrk="0" fontAlgn="base" hangingPunct="0">
              <a:spcBef>
                <a:spcPct val="0"/>
              </a:spcBef>
              <a:spcAft>
                <a:spcPct val="0"/>
              </a:spcAft>
              <a:defRPr/>
            </a:pPr>
            <a:r>
              <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Economics Warm Up, </a:t>
            </a:r>
            <a:r>
              <a:rPr lang="en-US" sz="4000" b="1" spc="38"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12.11.15 (Friday)</a:t>
            </a:r>
            <a:endPar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36867" name="TextBox 6"/>
          <p:cNvSpPr txBox="1">
            <a:spLocks noChangeArrowheads="1"/>
          </p:cNvSpPr>
          <p:nvPr/>
        </p:nvSpPr>
        <p:spPr bwMode="auto">
          <a:xfrm>
            <a:off x="368300" y="990601"/>
            <a:ext cx="11032772"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defRPr>
            </a:lvl1pPr>
            <a:lvl2pPr marL="742950" indent="-285750" defTabSz="685800">
              <a:spcBef>
                <a:spcPct val="20000"/>
              </a:spcBef>
              <a:buChar char="–"/>
              <a:defRPr sz="2800">
                <a:solidFill>
                  <a:schemeClr val="tx1"/>
                </a:solidFill>
                <a:latin typeface="Arial" panose="020B0604020202020204" pitchFamily="34" charset="0"/>
              </a:defRPr>
            </a:lvl2pPr>
            <a:lvl3pPr marL="1143000" indent="-228600" defTabSz="685800">
              <a:spcBef>
                <a:spcPct val="20000"/>
              </a:spcBef>
              <a:buChar char="•"/>
              <a:defRPr sz="2400">
                <a:solidFill>
                  <a:schemeClr val="tx1"/>
                </a:solidFill>
                <a:latin typeface="Arial" panose="020B0604020202020204" pitchFamily="34" charset="0"/>
              </a:defRPr>
            </a:lvl3pPr>
            <a:lvl4pPr marL="1600200" indent="-228600" defTabSz="685800">
              <a:spcBef>
                <a:spcPct val="20000"/>
              </a:spcBef>
              <a:buChar char="–"/>
              <a:defRPr sz="2000">
                <a:solidFill>
                  <a:schemeClr val="tx1"/>
                </a:solidFill>
                <a:latin typeface="Arial" panose="020B0604020202020204" pitchFamily="34" charset="0"/>
              </a:defRPr>
            </a:lvl4pPr>
            <a:lvl5pPr marL="2057400" indent="-228600" defTabSz="685800">
              <a:spcBef>
                <a:spcPct val="20000"/>
              </a:spcBef>
              <a:buChar char="»"/>
              <a:defRPr sz="2000">
                <a:solidFill>
                  <a:schemeClr val="tx1"/>
                </a:solidFill>
                <a:latin typeface="Arial" panose="020B0604020202020204" pitchFamily="34" charset="0"/>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2400" dirty="0">
                <a:solidFill>
                  <a:srgbClr val="000000"/>
                </a:solidFill>
                <a:latin typeface="Tw Cen MT" panose="020B0602020104020603" pitchFamily="34" charset="0"/>
              </a:rPr>
              <a:t>Please write down the </a:t>
            </a:r>
            <a:r>
              <a:rPr lang="en-US" altLang="en-US" sz="2400" dirty="0" smtClean="0">
                <a:solidFill>
                  <a:srgbClr val="000000"/>
                </a:solidFill>
                <a:latin typeface="Tw Cen MT" panose="020B0602020104020603" pitchFamily="34" charset="0"/>
              </a:rPr>
              <a:t>5 </a:t>
            </a:r>
            <a:r>
              <a:rPr lang="en-US" altLang="en-US" sz="2400" dirty="0">
                <a:solidFill>
                  <a:srgbClr val="000000"/>
                </a:solidFill>
                <a:latin typeface="Tw Cen MT" panose="020B0602020104020603" pitchFamily="34" charset="0"/>
              </a:rPr>
              <a:t>questions</a:t>
            </a:r>
            <a:r>
              <a:rPr lang="en-US" altLang="en-US" sz="2400" dirty="0" smtClean="0">
                <a:solidFill>
                  <a:srgbClr val="000000"/>
                </a:solidFill>
                <a:latin typeface="Tw Cen MT" panose="020B0602020104020603" pitchFamily="34" charset="0"/>
              </a:rPr>
              <a:t>. Watch Shark Tank and answer.</a:t>
            </a:r>
            <a:endParaRPr lang="en-US" altLang="en-US" sz="2400" dirty="0">
              <a:solidFill>
                <a:srgbClr val="000000"/>
              </a:solidFill>
              <a:latin typeface="Tw Cen MT" panose="020B0602020104020603" pitchFamily="34" charset="0"/>
            </a:endParaRPr>
          </a:p>
        </p:txBody>
      </p:sp>
      <p:sp>
        <p:nvSpPr>
          <p:cNvPr id="2" name="TextBox 1"/>
          <p:cNvSpPr txBox="1"/>
          <p:nvPr/>
        </p:nvSpPr>
        <p:spPr>
          <a:xfrm>
            <a:off x="644172" y="1974995"/>
            <a:ext cx="10756900" cy="707886"/>
          </a:xfrm>
          <a:prstGeom prst="rect">
            <a:avLst/>
          </a:prstGeom>
          <a:noFill/>
        </p:spPr>
        <p:txBody>
          <a:bodyPr wrap="square" rtlCol="0">
            <a:spAutoFit/>
          </a:bodyPr>
          <a:lstStyle/>
          <a:p>
            <a:pPr marL="342900" indent="-342900">
              <a:buFontTx/>
              <a:buAutoNum type="arabicPeriod"/>
            </a:pPr>
            <a:endParaRPr lang="en-US" sz="4000" dirty="0">
              <a:solidFill>
                <a:prstClr val="white"/>
              </a:solidFill>
            </a:endParaRPr>
          </a:p>
        </p:txBody>
      </p:sp>
      <p:sp>
        <p:nvSpPr>
          <p:cNvPr id="3" name="TextBox 2"/>
          <p:cNvSpPr txBox="1"/>
          <p:nvPr/>
        </p:nvSpPr>
        <p:spPr>
          <a:xfrm>
            <a:off x="240593" y="1638969"/>
            <a:ext cx="11759495" cy="4078039"/>
          </a:xfrm>
          <a:prstGeom prst="rect">
            <a:avLst/>
          </a:prstGeom>
          <a:noFill/>
        </p:spPr>
        <p:txBody>
          <a:bodyPr wrap="square" rtlCol="0">
            <a:spAutoFit/>
          </a:bodyPr>
          <a:lstStyle/>
          <a:p>
            <a:pPr marL="514350" lvl="0" indent="-514350">
              <a:buFont typeface="+mj-lt"/>
              <a:buAutoNum type="arabicPeriod"/>
            </a:pPr>
            <a:r>
              <a:rPr lang="en-US" sz="3700" dirty="0" smtClean="0"/>
              <a:t>What </a:t>
            </a:r>
            <a:r>
              <a:rPr lang="en-US" sz="3700" dirty="0"/>
              <a:t>is the business concept that was presented?</a:t>
            </a:r>
          </a:p>
          <a:p>
            <a:pPr marL="514350" indent="-514350">
              <a:buFont typeface="+mj-lt"/>
              <a:buAutoNum type="arabicPeriod"/>
            </a:pPr>
            <a:r>
              <a:rPr lang="en-US" sz="3700" dirty="0" smtClean="0"/>
              <a:t>How </a:t>
            </a:r>
            <a:r>
              <a:rPr lang="en-US" sz="3700" dirty="0"/>
              <a:t>much are the entrepreneurs asking for from the Sharks (Dollar amount and Percentage)</a:t>
            </a:r>
          </a:p>
          <a:p>
            <a:pPr marL="514350" indent="-514350">
              <a:buFont typeface="+mj-lt"/>
              <a:buAutoNum type="arabicPeriod"/>
            </a:pPr>
            <a:r>
              <a:rPr lang="en-US" sz="3700" dirty="0" smtClean="0"/>
              <a:t>What </a:t>
            </a:r>
            <a:r>
              <a:rPr lang="en-US" sz="3700" dirty="0"/>
              <a:t>deals are being offered by the investors?  Any counter-offers? If so, what are they?</a:t>
            </a:r>
          </a:p>
          <a:p>
            <a:pPr marL="514350" indent="-514350">
              <a:buFont typeface="+mj-lt"/>
              <a:buAutoNum type="arabicPeriod"/>
            </a:pPr>
            <a:r>
              <a:rPr lang="en-US" sz="3700" dirty="0" smtClean="0"/>
              <a:t>Do </a:t>
            </a:r>
            <a:r>
              <a:rPr lang="en-US" sz="3700" dirty="0"/>
              <a:t>the entrepreneurs get a deal? If so, from whom?</a:t>
            </a:r>
          </a:p>
          <a:p>
            <a:pPr marL="514350" indent="-514350">
              <a:buFont typeface="+mj-lt"/>
              <a:buAutoNum type="arabicPeriod"/>
            </a:pPr>
            <a:r>
              <a:rPr lang="en-US" sz="3700" dirty="0" smtClean="0"/>
              <a:t>Would </a:t>
            </a:r>
            <a:r>
              <a:rPr lang="en-US" sz="3700" dirty="0"/>
              <a:t>you have invested?  Why or why not</a:t>
            </a:r>
            <a:r>
              <a:rPr lang="en-US" sz="3700" dirty="0" smtClean="0"/>
              <a:t>?</a:t>
            </a:r>
            <a:endParaRPr lang="en-US" sz="3700" dirty="0"/>
          </a:p>
        </p:txBody>
      </p:sp>
    </p:spTree>
    <p:extLst>
      <p:ext uri="{BB962C8B-B14F-4D97-AF65-F5344CB8AC3E}">
        <p14:creationId xmlns:p14="http://schemas.microsoft.com/office/powerpoint/2010/main" val="3011685632"/>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5500" y="0"/>
            <a:ext cx="10604500" cy="769441"/>
          </a:xfrm>
          <a:prstGeom prst="rect">
            <a:avLst/>
          </a:prstGeom>
          <a:noFill/>
        </p:spPr>
        <p:txBody>
          <a:bodyPr wrap="square" lIns="91440" tIns="45720" rIns="91440" bIns="45720">
            <a:spAutoFit/>
          </a:bodyPr>
          <a:lstStyle/>
          <a:p>
            <a:pPr algn="ctr"/>
            <a:r>
              <a:rPr lang="en-US" sz="4400" b="1" spc="50"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Warm Up 1.8.16 (Friday)</a:t>
            </a:r>
            <a:endParaRPr lang="en-US" sz="4400" b="1" spc="50"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7" name="TextBox 6"/>
          <p:cNvSpPr txBox="1"/>
          <p:nvPr/>
        </p:nvSpPr>
        <p:spPr>
          <a:xfrm>
            <a:off x="825500" y="769441"/>
            <a:ext cx="10604500" cy="707886"/>
          </a:xfrm>
          <a:prstGeom prst="rect">
            <a:avLst/>
          </a:prstGeom>
          <a:solidFill>
            <a:srgbClr val="FFFF00"/>
          </a:solidFill>
        </p:spPr>
        <p:txBody>
          <a:bodyPr wrap="square" rtlCol="0">
            <a:spAutoFit/>
          </a:bodyPr>
          <a:lstStyle/>
          <a:p>
            <a:pPr algn="ctr"/>
            <a:r>
              <a:rPr lang="en-US" sz="2000" dirty="0">
                <a:solidFill>
                  <a:prstClr val="black"/>
                </a:solidFill>
                <a:latin typeface="Tw Cen MT" panose="020B0602020104020603"/>
              </a:rPr>
              <a:t>Please write down the </a:t>
            </a:r>
            <a:r>
              <a:rPr lang="en-US" sz="2000" dirty="0" smtClean="0">
                <a:solidFill>
                  <a:prstClr val="black"/>
                </a:solidFill>
                <a:latin typeface="Tw Cen MT" panose="020B0602020104020603"/>
              </a:rPr>
              <a:t>4 questions. Use the chart on the next slide to answer. Will turn in 4 Weekly Warm Up’s on Friday (1.8.16)</a:t>
            </a:r>
            <a:endParaRPr lang="en-US" sz="2000" dirty="0">
              <a:solidFill>
                <a:prstClr val="black"/>
              </a:solidFill>
              <a:latin typeface="Tw Cen MT" panose="020B0602020104020603"/>
            </a:endParaRPr>
          </a:p>
        </p:txBody>
      </p:sp>
      <p:sp>
        <p:nvSpPr>
          <p:cNvPr id="10" name="TextBox 9"/>
          <p:cNvSpPr txBox="1"/>
          <p:nvPr/>
        </p:nvSpPr>
        <p:spPr>
          <a:xfrm>
            <a:off x="146756" y="1840295"/>
            <a:ext cx="11819466" cy="1374735"/>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
        <p:nvSpPr>
          <p:cNvPr id="6" name="TextBox 5"/>
          <p:cNvSpPr txBox="1"/>
          <p:nvPr/>
        </p:nvSpPr>
        <p:spPr>
          <a:xfrm>
            <a:off x="0" y="1675195"/>
            <a:ext cx="12192000" cy="8145820"/>
          </a:xfrm>
          <a:prstGeom prst="rect">
            <a:avLst/>
          </a:prstGeom>
          <a:noFill/>
        </p:spPr>
        <p:txBody>
          <a:bodyPr wrap="square" rtlCol="0">
            <a:spAutoFit/>
          </a:bodyPr>
          <a:lstStyle/>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what was the cost of a gallon of milk in the year 2000?</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how much did the price of bread rise from 2010 to 2013?</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how much did the price of a movie ticket rise between 2000 and 2010?</a:t>
            </a:r>
          </a:p>
          <a:p>
            <a:pPr marL="895350" marR="381000" indent="-514350" defTabSz="457200">
              <a:spcBef>
                <a:spcPts val="1400"/>
              </a:spcBef>
              <a:spcAft>
                <a:spcPts val="1400"/>
              </a:spcAft>
              <a:buFont typeface="+mj-lt"/>
              <a:buAutoNum type="arabicPeriod"/>
            </a:pPr>
            <a:r>
              <a:rPr lang="en-US" sz="3000" dirty="0" smtClean="0">
                <a:solidFill>
                  <a:schemeClr val="bg1">
                    <a:lumMod val="95000"/>
                    <a:lumOff val="5000"/>
                  </a:schemeClr>
                </a:solidFill>
                <a:latin typeface="Comic Sans MS" panose="030F0702030302020204" pitchFamily="66" charset="0"/>
              </a:rPr>
              <a:t>According to the chart, what was the average price of a new car in the 1970’s? </a:t>
            </a:r>
          </a:p>
          <a:p>
            <a:pPr marL="895350" marR="381000" indent="-514350" defTabSz="457200">
              <a:spcBef>
                <a:spcPts val="1400"/>
              </a:spcBef>
              <a:spcAft>
                <a:spcPts val="1400"/>
              </a:spcAft>
              <a:buFont typeface="+mj-lt"/>
              <a:buAutoNum type="arabicPeriod"/>
            </a:pPr>
            <a:endParaRPr lang="en-US" sz="3000" dirty="0" smtClean="0">
              <a:solidFill>
                <a:schemeClr val="bg1">
                  <a:lumMod val="95000"/>
                  <a:lumOff val="5000"/>
                </a:schemeClr>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smtClean="0">
              <a:solidFill>
                <a:schemeClr val="bg1">
                  <a:lumMod val="95000"/>
                  <a:lumOff val="5000"/>
                </a:schemeClr>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smtClean="0">
              <a:solidFill>
                <a:prstClr val="white"/>
              </a:solidFill>
              <a:latin typeface="Comic Sans MS" panose="030F0702030302020204" pitchFamily="66" charset="0"/>
            </a:endParaRPr>
          </a:p>
          <a:p>
            <a:pPr marL="895350" marR="381000" indent="-514350" defTabSz="457200">
              <a:spcBef>
                <a:spcPts val="1400"/>
              </a:spcBef>
              <a:spcAft>
                <a:spcPts val="1400"/>
              </a:spcAft>
              <a:buFont typeface="+mj-lt"/>
              <a:buAutoNum type="arabicPeriod"/>
            </a:pPr>
            <a:endParaRPr lang="en-US" sz="3000" dirty="0">
              <a:solidFill>
                <a:prstClr val="white"/>
              </a:solidFill>
              <a:latin typeface="Comic Sans MS" panose="030F0702030302020204" pitchFamily="66" charset="0"/>
            </a:endParaRPr>
          </a:p>
        </p:txBody>
      </p:sp>
    </p:spTree>
    <p:extLst>
      <p:ext uri="{BB962C8B-B14F-4D97-AF65-F5344CB8AC3E}">
        <p14:creationId xmlns:p14="http://schemas.microsoft.com/office/powerpoint/2010/main" val="3712044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0"/>
            <a:ext cx="5386988"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Objective:</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191249" y="969496"/>
            <a:ext cx="11292832" cy="1569660"/>
          </a:xfrm>
          <a:prstGeom prst="rect">
            <a:avLst/>
          </a:prstGeom>
          <a:noFill/>
        </p:spPr>
        <p:txBody>
          <a:bodyPr wrap="square" rtlCol="0">
            <a:spAutoFit/>
          </a:bodyPr>
          <a:lstStyle/>
          <a:p>
            <a:r>
              <a:rPr lang="en-US" sz="3200" dirty="0" smtClean="0">
                <a:solidFill>
                  <a:prstClr val="black"/>
                </a:solidFill>
              </a:rPr>
              <a:t>Define Gross Domestic Product, economic growth, unemployment, Consumer Price Index, Inflation, stagflation, and aggregate supply, and aggregate demand … </a:t>
            </a:r>
            <a:endParaRPr lang="en-US" sz="3200" dirty="0">
              <a:solidFill>
                <a:prstClr val="black"/>
              </a:solidFill>
            </a:endParaRPr>
          </a:p>
        </p:txBody>
      </p:sp>
      <p:pic>
        <p:nvPicPr>
          <p:cNvPr id="5" name="Picture 4"/>
          <p:cNvPicPr>
            <a:picLocks noChangeAspect="1"/>
          </p:cNvPicPr>
          <p:nvPr/>
        </p:nvPicPr>
        <p:blipFill>
          <a:blip r:embed="rId2"/>
          <a:stretch>
            <a:fillRect/>
          </a:stretch>
        </p:blipFill>
        <p:spPr>
          <a:xfrm>
            <a:off x="0" y="2723823"/>
            <a:ext cx="12192000" cy="4134178"/>
          </a:xfrm>
          <a:prstGeom prst="rect">
            <a:avLst/>
          </a:prstGeom>
        </p:spPr>
      </p:pic>
    </p:spTree>
    <p:extLst>
      <p:ext uri="{BB962C8B-B14F-4D97-AF65-F5344CB8AC3E}">
        <p14:creationId xmlns:p14="http://schemas.microsoft.com/office/powerpoint/2010/main" val="2095125823"/>
      </p:ext>
    </p:extLst>
  </p:cSld>
  <p:clrMapOvr>
    <a:masterClrMapping/>
  </p:clrMapOvr>
  <p:transition>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31900" y="0"/>
            <a:ext cx="6019800" cy="1143000"/>
          </a:xfrm>
        </p:spPr>
        <p:txBody>
          <a:bodyPr/>
          <a:lstStyle/>
          <a:p>
            <a:r>
              <a:rPr lang="en-US" altLang="en-US" b="1" dirty="0" smtClean="0">
                <a:solidFill>
                  <a:schemeClr val="accent1"/>
                </a:solidFill>
              </a:rPr>
              <a:t>Aggregate Supply</a:t>
            </a:r>
          </a:p>
        </p:txBody>
      </p:sp>
      <p:pic>
        <p:nvPicPr>
          <p:cNvPr id="30723" name="Picture 4" descr="http://img.sparknotes.com/figures/3/31d5c746a3dad4ab3eb48ba28b0fc043/asgraph.g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028700"/>
            <a:ext cx="121920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191823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Aggregate Supply</a:t>
            </a:r>
          </a:p>
        </p:txBody>
      </p:sp>
      <p:sp>
        <p:nvSpPr>
          <p:cNvPr id="3" name="Content Placeholder 2"/>
          <p:cNvSpPr>
            <a:spLocks noGrp="1"/>
          </p:cNvSpPr>
          <p:nvPr>
            <p:ph idx="1"/>
          </p:nvPr>
        </p:nvSpPr>
        <p:spPr/>
        <p:txBody>
          <a:bodyPr rtlCol="0">
            <a:noAutofit/>
          </a:bodyPr>
          <a:lstStyle/>
          <a:p>
            <a:pPr marL="274320" indent="-274320">
              <a:spcAft>
                <a:spcPts val="0"/>
              </a:spcAft>
              <a:buClr>
                <a:schemeClr val="accent3"/>
              </a:buClr>
              <a:buFont typeface="Wingdings 2"/>
              <a:buChar char=""/>
              <a:defRPr/>
            </a:pPr>
            <a:r>
              <a:rPr lang="en-US" b="1" dirty="0" smtClean="0"/>
              <a:t>Aggregate Supply- </a:t>
            </a:r>
            <a:r>
              <a:rPr lang="en-US" dirty="0" smtClean="0"/>
              <a:t>the total amount of goods and services in the economy available at all possible price levels</a:t>
            </a:r>
            <a:endParaRPr lang="en-US" b="1" dirty="0" smtClean="0"/>
          </a:p>
          <a:p>
            <a:pPr marL="640080" lvl="1" indent="-246888">
              <a:spcAft>
                <a:spcPts val="0"/>
              </a:spcAft>
              <a:buFont typeface="Wingdings 2"/>
              <a:buChar char=""/>
              <a:defRPr/>
            </a:pPr>
            <a:r>
              <a:rPr lang="en-US" dirty="0" smtClean="0"/>
              <a:t>Economists add up the total supply of goods and services produced for sale in the economy (GDP)</a:t>
            </a:r>
          </a:p>
          <a:p>
            <a:pPr marL="640080" lvl="1" indent="-246888">
              <a:spcAft>
                <a:spcPts val="0"/>
              </a:spcAft>
              <a:buFont typeface="Wingdings 2"/>
              <a:buChar char=""/>
              <a:defRPr/>
            </a:pPr>
            <a:r>
              <a:rPr lang="en-US" dirty="0" smtClean="0"/>
              <a:t>Calculate the </a:t>
            </a:r>
            <a:r>
              <a:rPr lang="en-US" b="1" dirty="0" smtClean="0"/>
              <a:t>price level </a:t>
            </a:r>
            <a:r>
              <a:rPr lang="en-US" dirty="0" smtClean="0"/>
              <a:t>(the average of all prices in the economy)</a:t>
            </a:r>
          </a:p>
        </p:txBody>
      </p:sp>
      <p:pic>
        <p:nvPicPr>
          <p:cNvPr id="2" name="Picture 1"/>
          <p:cNvPicPr>
            <a:picLocks noChangeAspect="1"/>
          </p:cNvPicPr>
          <p:nvPr/>
        </p:nvPicPr>
        <p:blipFill>
          <a:blip r:embed="rId2"/>
          <a:stretch>
            <a:fillRect/>
          </a:stretch>
        </p:blipFill>
        <p:spPr>
          <a:xfrm>
            <a:off x="0" y="3340100"/>
            <a:ext cx="12192000" cy="3517900"/>
          </a:xfrm>
          <a:prstGeom prst="rect">
            <a:avLst/>
          </a:prstGeom>
        </p:spPr>
      </p:pic>
    </p:spTree>
    <p:extLst>
      <p:ext uri="{BB962C8B-B14F-4D97-AF65-F5344CB8AC3E}">
        <p14:creationId xmlns:p14="http://schemas.microsoft.com/office/powerpoint/2010/main" val="2209574697"/>
      </p:ext>
    </p:extLst>
  </p:cSld>
  <p:clrMapOvr>
    <a:masterClrMapping/>
  </p:clrMapOvr>
  <p:transition>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Aggregate Supply</a:t>
            </a:r>
          </a:p>
        </p:txBody>
      </p:sp>
      <p:sp>
        <p:nvSpPr>
          <p:cNvPr id="3" name="Content Placeholder 2"/>
          <p:cNvSpPr>
            <a:spLocks noGrp="1"/>
          </p:cNvSpPr>
          <p:nvPr>
            <p:ph idx="1"/>
          </p:nvPr>
        </p:nvSpPr>
        <p:spPr/>
        <p:txBody>
          <a:bodyPr rtlCol="0">
            <a:noAutofit/>
          </a:bodyPr>
          <a:lstStyle/>
          <a:p>
            <a:pPr marL="274320" indent="-274320">
              <a:spcAft>
                <a:spcPts val="0"/>
              </a:spcAft>
              <a:buClr>
                <a:schemeClr val="accent3"/>
              </a:buClr>
              <a:buFont typeface="Wingdings 2"/>
              <a:buChar char=""/>
              <a:defRPr/>
            </a:pPr>
            <a:r>
              <a:rPr lang="en-US" dirty="0" smtClean="0"/>
              <a:t>As the prices of most goods and services change, the price level changes.</a:t>
            </a:r>
          </a:p>
          <a:p>
            <a:pPr marL="274320" indent="-274320">
              <a:spcAft>
                <a:spcPts val="0"/>
              </a:spcAft>
              <a:buClr>
                <a:schemeClr val="accent3"/>
              </a:buClr>
              <a:buFont typeface="Wingdings 2"/>
              <a:buChar char=""/>
              <a:defRPr/>
            </a:pPr>
            <a:r>
              <a:rPr lang="en-US" dirty="0" smtClean="0"/>
              <a:t>Firms respond by changing their output (real GDP)</a:t>
            </a:r>
          </a:p>
          <a:p>
            <a:pPr marL="640080" lvl="1" indent="-246888">
              <a:spcAft>
                <a:spcPts val="0"/>
              </a:spcAft>
              <a:buFont typeface="Wingdings 2"/>
              <a:buChar char=""/>
              <a:defRPr/>
            </a:pPr>
            <a:r>
              <a:rPr lang="en-US" dirty="0" smtClean="0"/>
              <a:t>Prices rise- production increases</a:t>
            </a:r>
          </a:p>
          <a:p>
            <a:pPr marL="640080" lvl="1" indent="-246888">
              <a:spcAft>
                <a:spcPts val="0"/>
              </a:spcAft>
              <a:buFont typeface="Wingdings 2"/>
              <a:buChar char=""/>
              <a:defRPr/>
            </a:pPr>
            <a:r>
              <a:rPr lang="en-US" dirty="0" smtClean="0"/>
              <a:t>Prices fall- production decreases</a:t>
            </a:r>
            <a:endParaRPr lang="en-US" dirty="0"/>
          </a:p>
        </p:txBody>
      </p:sp>
      <p:pic>
        <p:nvPicPr>
          <p:cNvPr id="4" name="Picture 3"/>
          <p:cNvPicPr>
            <a:picLocks noChangeAspect="1"/>
          </p:cNvPicPr>
          <p:nvPr/>
        </p:nvPicPr>
        <p:blipFill>
          <a:blip r:embed="rId2"/>
          <a:stretch>
            <a:fillRect/>
          </a:stretch>
        </p:blipFill>
        <p:spPr>
          <a:xfrm>
            <a:off x="0" y="3290887"/>
            <a:ext cx="12192000" cy="3567113"/>
          </a:xfrm>
          <a:prstGeom prst="rect">
            <a:avLst/>
          </a:prstGeom>
        </p:spPr>
      </p:pic>
    </p:spTree>
    <p:extLst>
      <p:ext uri="{BB962C8B-B14F-4D97-AF65-F5344CB8AC3E}">
        <p14:creationId xmlns:p14="http://schemas.microsoft.com/office/powerpoint/2010/main" val="1387057320"/>
      </p:ext>
    </p:extLst>
  </p:cSld>
  <p:clrMapOvr>
    <a:masterClrMapping/>
  </p:clrMapOvr>
  <p:transition>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04800" y="-101600"/>
            <a:ext cx="6019800" cy="1143000"/>
          </a:xfrm>
        </p:spPr>
        <p:txBody>
          <a:bodyPr/>
          <a:lstStyle/>
          <a:p>
            <a:r>
              <a:rPr lang="en-US" altLang="en-US" b="1" dirty="0" smtClean="0">
                <a:solidFill>
                  <a:schemeClr val="accent1"/>
                </a:solidFill>
              </a:rPr>
              <a:t>Aggregate Demand</a:t>
            </a:r>
          </a:p>
        </p:txBody>
      </p:sp>
      <p:pic>
        <p:nvPicPr>
          <p:cNvPr id="32771" name="Picture 5" descr="adgraph"/>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349375"/>
            <a:ext cx="11887200" cy="420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963014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Aggregate Demand</a:t>
            </a:r>
          </a:p>
        </p:txBody>
      </p:sp>
      <p:sp>
        <p:nvSpPr>
          <p:cNvPr id="31747" name="Content Placeholder 2"/>
          <p:cNvSpPr>
            <a:spLocks noGrp="1"/>
          </p:cNvSpPr>
          <p:nvPr>
            <p:ph idx="1"/>
          </p:nvPr>
        </p:nvSpPr>
        <p:spPr/>
        <p:txBody>
          <a:bodyPr/>
          <a:lstStyle/>
          <a:p>
            <a:r>
              <a:rPr lang="en-US" altLang="en-US" sz="2800" b="1" dirty="0" smtClean="0"/>
              <a:t>Aggregate Demand- </a:t>
            </a:r>
            <a:r>
              <a:rPr lang="en-US" altLang="en-US" sz="2800" dirty="0" smtClean="0"/>
              <a:t>the amount of goods and services in the economy that will be purchased at all possible price levels</a:t>
            </a:r>
          </a:p>
          <a:p>
            <a:pPr lvl="1"/>
            <a:r>
              <a:rPr lang="en-US" altLang="en-US" sz="2800" dirty="0" smtClean="0"/>
              <a:t>Lower price levels means greater purchasing power for households; falling prices increase wealth and demand</a:t>
            </a:r>
          </a:p>
        </p:txBody>
      </p:sp>
      <p:pic>
        <p:nvPicPr>
          <p:cNvPr id="2" name="Picture 1"/>
          <p:cNvPicPr>
            <a:picLocks noChangeAspect="1"/>
          </p:cNvPicPr>
          <p:nvPr/>
        </p:nvPicPr>
        <p:blipFill>
          <a:blip r:embed="rId2"/>
          <a:stretch>
            <a:fillRect/>
          </a:stretch>
        </p:blipFill>
        <p:spPr>
          <a:xfrm>
            <a:off x="0" y="3227387"/>
            <a:ext cx="12192000" cy="3630613"/>
          </a:xfrm>
          <a:prstGeom prst="rect">
            <a:avLst/>
          </a:prstGeom>
        </p:spPr>
      </p:pic>
    </p:spTree>
    <p:extLst>
      <p:ext uri="{BB962C8B-B14F-4D97-AF65-F5344CB8AC3E}">
        <p14:creationId xmlns:p14="http://schemas.microsoft.com/office/powerpoint/2010/main" val="3393913025"/>
      </p:ext>
    </p:extLst>
  </p:cSld>
  <p:clrMapOvr>
    <a:masterClrMapping/>
  </p:clrMapOvr>
  <p:transition>
    <p:wipe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Aggregate Demand</a:t>
            </a:r>
          </a:p>
        </p:txBody>
      </p:sp>
      <p:sp>
        <p:nvSpPr>
          <p:cNvPr id="31747" name="Content Placeholder 2"/>
          <p:cNvSpPr>
            <a:spLocks noGrp="1"/>
          </p:cNvSpPr>
          <p:nvPr>
            <p:ph idx="1"/>
          </p:nvPr>
        </p:nvSpPr>
        <p:spPr/>
        <p:txBody>
          <a:bodyPr/>
          <a:lstStyle/>
          <a:p>
            <a:r>
              <a:rPr lang="en-US" altLang="en-US" sz="2800" b="1" dirty="0" smtClean="0"/>
              <a:t>Aggregate Demand- </a:t>
            </a:r>
            <a:r>
              <a:rPr lang="en-US" altLang="en-US" sz="2800" dirty="0" smtClean="0"/>
              <a:t>the amount of goods and services in the economy that will be purchased at all possible price levels</a:t>
            </a:r>
          </a:p>
          <a:p>
            <a:pPr lvl="1"/>
            <a:r>
              <a:rPr lang="en-US" altLang="en-US" sz="2800" dirty="0" smtClean="0"/>
              <a:t>Higher price levels causes purchasing power to decline; reduction in the quantity of goods and services demanded</a:t>
            </a:r>
          </a:p>
        </p:txBody>
      </p:sp>
      <p:pic>
        <p:nvPicPr>
          <p:cNvPr id="2" name="Picture 1"/>
          <p:cNvPicPr>
            <a:picLocks noChangeAspect="1"/>
          </p:cNvPicPr>
          <p:nvPr/>
        </p:nvPicPr>
        <p:blipFill>
          <a:blip r:embed="rId2"/>
          <a:stretch>
            <a:fillRect/>
          </a:stretch>
        </p:blipFill>
        <p:spPr>
          <a:xfrm>
            <a:off x="-1057" y="3224469"/>
            <a:ext cx="12193057" cy="3633531"/>
          </a:xfrm>
          <a:prstGeom prst="rect">
            <a:avLst/>
          </a:prstGeom>
        </p:spPr>
      </p:pic>
    </p:spTree>
    <p:extLst>
      <p:ext uri="{BB962C8B-B14F-4D97-AF65-F5344CB8AC3E}">
        <p14:creationId xmlns:p14="http://schemas.microsoft.com/office/powerpoint/2010/main" val="1138529484"/>
      </p:ext>
    </p:extLst>
  </p:cSld>
  <p:clrMapOvr>
    <a:masterClrMapping/>
  </p:clrMapOvr>
  <p:transition>
    <p:wipe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ctangle 4"/>
          <p:cNvSpPr/>
          <p:nvPr/>
        </p:nvSpPr>
        <p:spPr>
          <a:xfrm>
            <a:off x="722489" y="152401"/>
            <a:ext cx="10600267" cy="684803"/>
          </a:xfrm>
          <a:prstGeom prst="rect">
            <a:avLst/>
          </a:prstGeom>
          <a:noFill/>
        </p:spPr>
        <p:txBody>
          <a:bodyPr wrap="square" lIns="68580" tIns="34290" rIns="68580" bIns="34290">
            <a:spAutoFit/>
          </a:bodyPr>
          <a:lstStyle/>
          <a:p>
            <a:pPr defTabSz="685800" eaLnBrk="0" fontAlgn="base" hangingPunct="0">
              <a:spcBef>
                <a:spcPct val="0"/>
              </a:spcBef>
              <a:spcAft>
                <a:spcPct val="0"/>
              </a:spcAft>
              <a:defRPr/>
            </a:pPr>
            <a:r>
              <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Economics Warm Up, </a:t>
            </a:r>
            <a:r>
              <a:rPr lang="en-US" sz="4000" b="1" spc="38"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1.20.16 (Wednesday)</a:t>
            </a:r>
            <a:endPar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36867" name="TextBox 6"/>
          <p:cNvSpPr txBox="1">
            <a:spLocks noChangeArrowheads="1"/>
          </p:cNvSpPr>
          <p:nvPr/>
        </p:nvSpPr>
        <p:spPr bwMode="auto">
          <a:xfrm>
            <a:off x="368300" y="990601"/>
            <a:ext cx="11032772"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defRPr>
            </a:lvl1pPr>
            <a:lvl2pPr marL="742950" indent="-285750" defTabSz="685800">
              <a:spcBef>
                <a:spcPct val="20000"/>
              </a:spcBef>
              <a:buChar char="–"/>
              <a:defRPr sz="2800">
                <a:solidFill>
                  <a:schemeClr val="tx1"/>
                </a:solidFill>
                <a:latin typeface="Arial" panose="020B0604020202020204" pitchFamily="34" charset="0"/>
              </a:defRPr>
            </a:lvl2pPr>
            <a:lvl3pPr marL="1143000" indent="-228600" defTabSz="685800">
              <a:spcBef>
                <a:spcPct val="20000"/>
              </a:spcBef>
              <a:buChar char="•"/>
              <a:defRPr sz="2400">
                <a:solidFill>
                  <a:schemeClr val="tx1"/>
                </a:solidFill>
                <a:latin typeface="Arial" panose="020B0604020202020204" pitchFamily="34" charset="0"/>
              </a:defRPr>
            </a:lvl3pPr>
            <a:lvl4pPr marL="1600200" indent="-228600" defTabSz="685800">
              <a:spcBef>
                <a:spcPct val="20000"/>
              </a:spcBef>
              <a:buChar char="–"/>
              <a:defRPr sz="2000">
                <a:solidFill>
                  <a:schemeClr val="tx1"/>
                </a:solidFill>
                <a:latin typeface="Arial" panose="020B0604020202020204" pitchFamily="34" charset="0"/>
              </a:defRPr>
            </a:lvl4pPr>
            <a:lvl5pPr marL="2057400" indent="-228600" defTabSz="685800">
              <a:spcBef>
                <a:spcPct val="20000"/>
              </a:spcBef>
              <a:buChar char="»"/>
              <a:defRPr sz="2000">
                <a:solidFill>
                  <a:schemeClr val="tx1"/>
                </a:solidFill>
                <a:latin typeface="Arial" panose="020B0604020202020204" pitchFamily="34" charset="0"/>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2400" dirty="0">
                <a:solidFill>
                  <a:srgbClr val="000000"/>
                </a:solidFill>
                <a:latin typeface="Tw Cen MT" panose="020B0602020104020603" pitchFamily="34" charset="0"/>
              </a:rPr>
              <a:t>Please write down the 4</a:t>
            </a:r>
            <a:r>
              <a:rPr lang="en-US" altLang="en-US" sz="2400" dirty="0" smtClean="0">
                <a:solidFill>
                  <a:srgbClr val="000000"/>
                </a:solidFill>
                <a:latin typeface="Tw Cen MT" panose="020B0602020104020603" pitchFamily="34" charset="0"/>
              </a:rPr>
              <a:t> </a:t>
            </a:r>
            <a:r>
              <a:rPr lang="en-US" altLang="en-US" sz="2400" dirty="0">
                <a:solidFill>
                  <a:srgbClr val="000000"/>
                </a:solidFill>
                <a:latin typeface="Tw Cen MT" panose="020B0602020104020603" pitchFamily="34" charset="0"/>
              </a:rPr>
              <a:t>questions</a:t>
            </a:r>
            <a:r>
              <a:rPr lang="en-US" altLang="en-US" sz="2400" dirty="0" smtClean="0">
                <a:solidFill>
                  <a:srgbClr val="000000"/>
                </a:solidFill>
                <a:latin typeface="Tw Cen MT" panose="020B0602020104020603" pitchFamily="34" charset="0"/>
              </a:rPr>
              <a:t>. Use website provided </a:t>
            </a:r>
            <a:r>
              <a:rPr lang="en-US" altLang="en-US" sz="2400" smtClean="0">
                <a:solidFill>
                  <a:srgbClr val="000000"/>
                </a:solidFill>
                <a:latin typeface="Tw Cen MT" panose="020B0602020104020603" pitchFamily="34" charset="0"/>
              </a:rPr>
              <a:t>to answer.</a:t>
            </a:r>
            <a:endParaRPr lang="en-US" altLang="en-US" sz="2400" dirty="0">
              <a:solidFill>
                <a:srgbClr val="000000"/>
              </a:solidFill>
              <a:latin typeface="Tw Cen MT" panose="020B0602020104020603" pitchFamily="34" charset="0"/>
            </a:endParaRPr>
          </a:p>
        </p:txBody>
      </p:sp>
      <p:sp>
        <p:nvSpPr>
          <p:cNvPr id="2" name="TextBox 1"/>
          <p:cNvSpPr txBox="1"/>
          <p:nvPr/>
        </p:nvSpPr>
        <p:spPr>
          <a:xfrm>
            <a:off x="644172" y="1974995"/>
            <a:ext cx="10756900" cy="707886"/>
          </a:xfrm>
          <a:prstGeom prst="rect">
            <a:avLst/>
          </a:prstGeom>
          <a:noFill/>
        </p:spPr>
        <p:txBody>
          <a:bodyPr wrap="square" rtlCol="0">
            <a:spAutoFit/>
          </a:bodyPr>
          <a:lstStyle/>
          <a:p>
            <a:pPr marL="342900" indent="-342900">
              <a:buFontTx/>
              <a:buAutoNum type="arabicPeriod"/>
            </a:pPr>
            <a:endParaRPr lang="en-US" sz="4000" dirty="0">
              <a:solidFill>
                <a:prstClr val="white"/>
              </a:solidFill>
            </a:endParaRPr>
          </a:p>
        </p:txBody>
      </p:sp>
      <p:sp>
        <p:nvSpPr>
          <p:cNvPr id="3" name="TextBox 2"/>
          <p:cNvSpPr txBox="1"/>
          <p:nvPr/>
        </p:nvSpPr>
        <p:spPr>
          <a:xfrm>
            <a:off x="240593" y="1638969"/>
            <a:ext cx="11759495" cy="4401205"/>
          </a:xfrm>
          <a:prstGeom prst="rect">
            <a:avLst/>
          </a:prstGeom>
          <a:noFill/>
        </p:spPr>
        <p:txBody>
          <a:bodyPr wrap="square" rtlCol="0">
            <a:spAutoFit/>
          </a:bodyPr>
          <a:lstStyle/>
          <a:p>
            <a:pPr marL="514350" indent="-514350">
              <a:buFont typeface="+mj-lt"/>
              <a:buAutoNum type="arabicPeriod"/>
            </a:pPr>
            <a:r>
              <a:rPr lang="en-US" sz="4000" dirty="0" smtClean="0">
                <a:solidFill>
                  <a:srgbClr val="000000"/>
                </a:solidFill>
              </a:rPr>
              <a:t>What was China’s GDP in 2013?</a:t>
            </a:r>
          </a:p>
          <a:p>
            <a:pPr marL="514350" indent="-514350">
              <a:buFont typeface="+mj-lt"/>
              <a:buAutoNum type="arabicPeriod"/>
            </a:pPr>
            <a:r>
              <a:rPr lang="en-US" sz="4000" dirty="0" smtClean="0">
                <a:solidFill>
                  <a:srgbClr val="000000"/>
                </a:solidFill>
              </a:rPr>
              <a:t>Which country had a GPD of 1.877 trillion in 2013?</a:t>
            </a:r>
          </a:p>
          <a:p>
            <a:pPr marL="514350" indent="-514350">
              <a:buFont typeface="+mj-lt"/>
              <a:buAutoNum type="arabicPeriod"/>
            </a:pPr>
            <a:r>
              <a:rPr lang="en-US" sz="4000" dirty="0" smtClean="0">
                <a:solidFill>
                  <a:srgbClr val="000000"/>
                </a:solidFill>
              </a:rPr>
              <a:t>Which country saw their GDP actually dip between 2008 and 2009?</a:t>
            </a:r>
          </a:p>
          <a:p>
            <a:pPr marL="514350" indent="-514350">
              <a:buFont typeface="+mj-lt"/>
              <a:buAutoNum type="arabicPeriod"/>
            </a:pPr>
            <a:r>
              <a:rPr lang="en-US" sz="4000" dirty="0" smtClean="0">
                <a:solidFill>
                  <a:srgbClr val="000000"/>
                </a:solidFill>
              </a:rPr>
              <a:t>Since 2000, which country had the best performing Gross Domestic Product?</a:t>
            </a:r>
            <a:endParaRPr lang="en-US" sz="4000" dirty="0">
              <a:solidFill>
                <a:srgbClr val="000000"/>
              </a:solidFill>
            </a:endParaRPr>
          </a:p>
        </p:txBody>
      </p:sp>
    </p:spTree>
    <p:extLst>
      <p:ext uri="{BB962C8B-B14F-4D97-AF65-F5344CB8AC3E}">
        <p14:creationId xmlns:p14="http://schemas.microsoft.com/office/powerpoint/2010/main" val="168088133"/>
      </p:ext>
    </p:extLst>
  </p:cSld>
  <p:clrMapOvr>
    <a:masterClrMapping/>
  </p:clrMapOvr>
  <p:transition>
    <p:wipe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0"/>
            <a:ext cx="5386988"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Objective:</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191249" y="969496"/>
            <a:ext cx="11292832" cy="1569660"/>
          </a:xfrm>
          <a:prstGeom prst="rect">
            <a:avLst/>
          </a:prstGeom>
          <a:noFill/>
        </p:spPr>
        <p:txBody>
          <a:bodyPr wrap="square" rtlCol="0">
            <a:spAutoFit/>
          </a:bodyPr>
          <a:lstStyle/>
          <a:p>
            <a:r>
              <a:rPr lang="en-US" sz="3200" dirty="0" smtClean="0">
                <a:solidFill>
                  <a:prstClr val="black"/>
                </a:solidFill>
              </a:rPr>
              <a:t>Define Gross Domestic Product, economic growth, unemployment, Consumer Price Index, Inflation, stagflation, and aggregate supply, and aggregate demand … </a:t>
            </a:r>
            <a:endParaRPr lang="en-US" sz="3200" dirty="0">
              <a:solidFill>
                <a:prstClr val="black"/>
              </a:solidFill>
            </a:endParaRPr>
          </a:p>
        </p:txBody>
      </p:sp>
      <p:pic>
        <p:nvPicPr>
          <p:cNvPr id="5" name="Picture 4"/>
          <p:cNvPicPr>
            <a:picLocks noChangeAspect="1"/>
          </p:cNvPicPr>
          <p:nvPr/>
        </p:nvPicPr>
        <p:blipFill>
          <a:blip r:embed="rId2"/>
          <a:stretch>
            <a:fillRect/>
          </a:stretch>
        </p:blipFill>
        <p:spPr>
          <a:xfrm>
            <a:off x="0" y="2723823"/>
            <a:ext cx="12192000" cy="4134178"/>
          </a:xfrm>
          <a:prstGeom prst="rect">
            <a:avLst/>
          </a:prstGeom>
        </p:spPr>
      </p:pic>
    </p:spTree>
    <p:extLst>
      <p:ext uri="{BB962C8B-B14F-4D97-AF65-F5344CB8AC3E}">
        <p14:creationId xmlns:p14="http://schemas.microsoft.com/office/powerpoint/2010/main" val="2607103194"/>
      </p:ext>
    </p:extLst>
  </p:cSld>
  <p:clrMapOvr>
    <a:masterClrMapping/>
  </p:clrMapOvr>
  <p:transition>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31900" y="0"/>
            <a:ext cx="7427358" cy="1143000"/>
          </a:xfrm>
        </p:spPr>
        <p:txBody>
          <a:bodyPr/>
          <a:lstStyle/>
          <a:p>
            <a:r>
              <a:rPr lang="en-US" altLang="en-US" b="1" dirty="0" smtClean="0">
                <a:solidFill>
                  <a:schemeClr val="accent1"/>
                </a:solidFill>
              </a:rPr>
              <a:t>Aggregate Supply and Demand</a:t>
            </a:r>
          </a:p>
        </p:txBody>
      </p:sp>
      <p:pic>
        <p:nvPicPr>
          <p:cNvPr id="2" name="Picture 1"/>
          <p:cNvPicPr>
            <a:picLocks noChangeAspect="1"/>
          </p:cNvPicPr>
          <p:nvPr/>
        </p:nvPicPr>
        <p:blipFill>
          <a:blip r:embed="rId2"/>
          <a:stretch>
            <a:fillRect/>
          </a:stretch>
        </p:blipFill>
        <p:spPr>
          <a:xfrm>
            <a:off x="0" y="958467"/>
            <a:ext cx="12191999" cy="5899533"/>
          </a:xfrm>
          <a:prstGeom prst="rect">
            <a:avLst/>
          </a:prstGeom>
        </p:spPr>
      </p:pic>
    </p:spTree>
    <p:extLst>
      <p:ext uri="{BB962C8B-B14F-4D97-AF65-F5344CB8AC3E}">
        <p14:creationId xmlns:p14="http://schemas.microsoft.com/office/powerpoint/2010/main" val="227731770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8905811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AS/AD Equilibrium</a:t>
            </a:r>
          </a:p>
        </p:txBody>
      </p:sp>
      <p:sp>
        <p:nvSpPr>
          <p:cNvPr id="33795" name="Content Placeholder 2"/>
          <p:cNvSpPr>
            <a:spLocks noGrp="1"/>
          </p:cNvSpPr>
          <p:nvPr>
            <p:ph idx="1"/>
          </p:nvPr>
        </p:nvSpPr>
        <p:spPr/>
        <p:txBody>
          <a:bodyPr/>
          <a:lstStyle/>
          <a:p>
            <a:r>
              <a:rPr lang="en-US" altLang="en-US" sz="3000" dirty="0" smtClean="0"/>
              <a:t>Aggregate Supply/Aggregate Demand Equilibrium= AS/AD Equilibrium</a:t>
            </a:r>
          </a:p>
          <a:p>
            <a:r>
              <a:rPr lang="en-US" altLang="en-US" sz="3000" dirty="0" smtClean="0"/>
              <a:t>Any shift in aggregate supply or aggregate demand will have an impact on real GDP and on the price level</a:t>
            </a:r>
          </a:p>
        </p:txBody>
      </p:sp>
      <p:pic>
        <p:nvPicPr>
          <p:cNvPr id="2" name="Picture 1"/>
          <p:cNvPicPr>
            <a:picLocks noChangeAspect="1"/>
          </p:cNvPicPr>
          <p:nvPr/>
        </p:nvPicPr>
        <p:blipFill>
          <a:blip r:embed="rId2"/>
          <a:stretch>
            <a:fillRect/>
          </a:stretch>
        </p:blipFill>
        <p:spPr>
          <a:xfrm>
            <a:off x="0" y="3470312"/>
            <a:ext cx="5949108" cy="3387687"/>
          </a:xfrm>
          <a:prstGeom prst="rect">
            <a:avLst/>
          </a:prstGeom>
        </p:spPr>
      </p:pic>
      <p:pic>
        <p:nvPicPr>
          <p:cNvPr id="3" name="Picture 2"/>
          <p:cNvPicPr>
            <a:picLocks noChangeAspect="1"/>
          </p:cNvPicPr>
          <p:nvPr/>
        </p:nvPicPr>
        <p:blipFill>
          <a:blip r:embed="rId3"/>
          <a:stretch>
            <a:fillRect/>
          </a:stretch>
        </p:blipFill>
        <p:spPr>
          <a:xfrm>
            <a:off x="6268598" y="3305060"/>
            <a:ext cx="5923402" cy="3552939"/>
          </a:xfrm>
          <a:prstGeom prst="rect">
            <a:avLst/>
          </a:prstGeom>
        </p:spPr>
      </p:pic>
    </p:spTree>
    <p:extLst>
      <p:ext uri="{BB962C8B-B14F-4D97-AF65-F5344CB8AC3E}">
        <p14:creationId xmlns:p14="http://schemas.microsoft.com/office/powerpoint/2010/main" val="4239869609"/>
      </p:ext>
    </p:extLst>
  </p:cSld>
  <p:clrMapOvr>
    <a:masterClrMapping/>
  </p:clrMapOvr>
  <p:transition>
    <p:wipe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1800" y="311150"/>
            <a:ext cx="8229600" cy="438150"/>
          </a:xfrm>
        </p:spPr>
        <p:txBody>
          <a:bodyPr rtlCol="0">
            <a:normAutofit fontScale="90000"/>
          </a:bodyPr>
          <a:lstStyle/>
          <a:p>
            <a:pPr>
              <a:defRPr/>
            </a:pPr>
            <a:r>
              <a:rPr lang="en-US" sz="3200" dirty="0"/>
              <a:t>Aggregate Demand and Aggregate Supply Lesson</a:t>
            </a:r>
          </a:p>
        </p:txBody>
      </p:sp>
      <p:sp>
        <p:nvSpPr>
          <p:cNvPr id="34819" name="Text Placeholder 6"/>
          <p:cNvSpPr>
            <a:spLocks noGrp="1"/>
          </p:cNvSpPr>
          <p:nvPr>
            <p:ph type="body" idx="1"/>
          </p:nvPr>
        </p:nvSpPr>
        <p:spPr>
          <a:xfrm>
            <a:off x="431800" y="1219994"/>
            <a:ext cx="5158316" cy="823912"/>
          </a:xfrm>
        </p:spPr>
        <p:txBody>
          <a:bodyPr/>
          <a:lstStyle/>
          <a:p>
            <a:r>
              <a:rPr lang="en-US" altLang="en-US" dirty="0" smtClean="0"/>
              <a:t>Factors that shift an AD Curve</a:t>
            </a:r>
          </a:p>
          <a:p>
            <a:endParaRPr lang="en-US" altLang="en-US" dirty="0" smtClean="0"/>
          </a:p>
        </p:txBody>
      </p:sp>
      <p:sp>
        <p:nvSpPr>
          <p:cNvPr id="8" name="Content Placeholder 7"/>
          <p:cNvSpPr>
            <a:spLocks noGrp="1"/>
          </p:cNvSpPr>
          <p:nvPr>
            <p:ph sz="half" idx="2"/>
          </p:nvPr>
        </p:nvSpPr>
        <p:spPr>
          <a:xfrm>
            <a:off x="6067426" y="1333500"/>
            <a:ext cx="5705474" cy="4038600"/>
          </a:xfrm>
        </p:spPr>
        <p:txBody>
          <a:bodyPr rtlCol="0">
            <a:normAutofit fontScale="92500" lnSpcReduction="10000"/>
          </a:bodyPr>
          <a:lstStyle/>
          <a:p>
            <a:pPr>
              <a:spcAft>
                <a:spcPts val="0"/>
              </a:spcAft>
              <a:defRPr/>
            </a:pPr>
            <a:r>
              <a:rPr lang="en-US" dirty="0" smtClean="0"/>
              <a:t>Changes in</a:t>
            </a:r>
          </a:p>
          <a:p>
            <a:pPr lvl="1">
              <a:spcAft>
                <a:spcPts val="0"/>
              </a:spcAft>
              <a:defRPr/>
            </a:pPr>
            <a:r>
              <a:rPr lang="en-US" dirty="0" smtClean="0"/>
              <a:t>Consumer Spending</a:t>
            </a:r>
          </a:p>
          <a:p>
            <a:pPr lvl="1">
              <a:spcAft>
                <a:spcPts val="0"/>
              </a:spcAft>
              <a:defRPr/>
            </a:pPr>
            <a:r>
              <a:rPr lang="en-US" dirty="0" smtClean="0"/>
              <a:t>Investment Spending</a:t>
            </a:r>
          </a:p>
          <a:p>
            <a:pPr lvl="1">
              <a:spcAft>
                <a:spcPts val="0"/>
              </a:spcAft>
              <a:defRPr/>
            </a:pPr>
            <a:r>
              <a:rPr lang="en-US" dirty="0" smtClean="0"/>
              <a:t>Government Spending</a:t>
            </a:r>
          </a:p>
          <a:p>
            <a:pPr lvl="1">
              <a:spcAft>
                <a:spcPts val="0"/>
              </a:spcAft>
              <a:defRPr/>
            </a:pPr>
            <a:r>
              <a:rPr lang="en-US" dirty="0" smtClean="0"/>
              <a:t>Net Export Spending</a:t>
            </a:r>
          </a:p>
          <a:p>
            <a:pPr>
              <a:spcAft>
                <a:spcPts val="0"/>
              </a:spcAft>
              <a:defRPr/>
            </a:pPr>
            <a:r>
              <a:rPr lang="en-US" dirty="0" smtClean="0"/>
              <a:t>Increases in Aggregate Demand increase real GDP and the price level</a:t>
            </a:r>
          </a:p>
          <a:p>
            <a:pPr>
              <a:spcAft>
                <a:spcPts val="0"/>
              </a:spcAft>
              <a:defRPr/>
            </a:pPr>
            <a:r>
              <a:rPr lang="en-US" dirty="0" smtClean="0"/>
              <a:t>Decreases in Aggregate Demand decrease real GDP and price level </a:t>
            </a:r>
          </a:p>
          <a:p>
            <a:pPr>
              <a:spcAft>
                <a:spcPts val="0"/>
              </a:spcAft>
              <a:buNone/>
              <a:defRPr/>
            </a:pPr>
            <a:endParaRPr lang="en-US" dirty="0" smtClean="0"/>
          </a:p>
        </p:txBody>
      </p:sp>
      <p:pic>
        <p:nvPicPr>
          <p:cNvPr id="34821"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6646" t="23247" r="7948" b="23750"/>
          <a:stretch>
            <a:fillRect/>
          </a:stretch>
        </p:blipFill>
        <p:spPr bwMode="auto">
          <a:xfrm>
            <a:off x="431800" y="1435100"/>
            <a:ext cx="4375150" cy="454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316703"/>
      </p:ext>
    </p:extLst>
  </p:cSld>
  <p:clrMapOvr>
    <a:masterClrMapping/>
  </p:clrMapOvr>
  <p:transition>
    <p:wipe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3919538" y="0"/>
            <a:ext cx="8229600" cy="685800"/>
          </a:xfrm>
        </p:spPr>
        <p:txBody>
          <a:bodyPr rtlCol="0">
            <a:normAutofit fontScale="90000"/>
          </a:bodyPr>
          <a:lstStyle/>
          <a:p>
            <a:pPr>
              <a:defRPr/>
            </a:pPr>
            <a:r>
              <a:rPr lang="en-US" b="1" dirty="0" smtClean="0"/>
              <a:t/>
            </a:r>
            <a:br>
              <a:rPr lang="en-US" b="1" dirty="0" smtClean="0"/>
            </a:br>
            <a:r>
              <a:rPr lang="en-US" sz="3200" b="1" dirty="0"/>
              <a:t>Aggregate Demand and Aggregate Supply Lesson</a:t>
            </a:r>
            <a:endParaRPr lang="en-US" sz="3200" b="1" dirty="0">
              <a:solidFill>
                <a:srgbClr val="008000"/>
              </a:solidFill>
            </a:endParaRPr>
          </a:p>
        </p:txBody>
      </p:sp>
      <p:sp>
        <p:nvSpPr>
          <p:cNvPr id="35843" name="Text Placeholder 10"/>
          <p:cNvSpPr>
            <a:spLocks noGrp="1"/>
          </p:cNvSpPr>
          <p:nvPr>
            <p:ph type="body" idx="1"/>
          </p:nvPr>
        </p:nvSpPr>
        <p:spPr>
          <a:xfrm>
            <a:off x="177800" y="1435100"/>
            <a:ext cx="5843588" cy="609600"/>
          </a:xfrm>
        </p:spPr>
        <p:txBody>
          <a:bodyPr/>
          <a:lstStyle/>
          <a:p>
            <a:r>
              <a:rPr lang="en-US" altLang="en-US" dirty="0" smtClean="0"/>
              <a:t>Factors that shift an AS Curve</a:t>
            </a:r>
          </a:p>
          <a:p>
            <a:endParaRPr lang="en-US" altLang="en-US" dirty="0" smtClean="0"/>
          </a:p>
        </p:txBody>
      </p:sp>
      <p:sp>
        <p:nvSpPr>
          <p:cNvPr id="12" name="Content Placeholder 11"/>
          <p:cNvSpPr>
            <a:spLocks noGrp="1"/>
          </p:cNvSpPr>
          <p:nvPr>
            <p:ph sz="half" idx="2"/>
          </p:nvPr>
        </p:nvSpPr>
        <p:spPr>
          <a:xfrm>
            <a:off x="266700" y="1625601"/>
            <a:ext cx="5843588" cy="4151313"/>
          </a:xfrm>
        </p:spPr>
        <p:txBody>
          <a:bodyPr rtlCol="0">
            <a:normAutofit fontScale="92500" lnSpcReduction="20000"/>
          </a:bodyPr>
          <a:lstStyle/>
          <a:p>
            <a:pPr>
              <a:spcAft>
                <a:spcPts val="0"/>
              </a:spcAft>
              <a:defRPr/>
            </a:pPr>
            <a:r>
              <a:rPr lang="en-US" dirty="0" smtClean="0"/>
              <a:t>Changes in </a:t>
            </a:r>
          </a:p>
          <a:p>
            <a:pPr lvl="1">
              <a:spcAft>
                <a:spcPts val="0"/>
              </a:spcAft>
              <a:defRPr/>
            </a:pPr>
            <a:r>
              <a:rPr lang="en-US" dirty="0" smtClean="0"/>
              <a:t>The prices of inputs (land, labor, capital, and entrepreneurship)</a:t>
            </a:r>
          </a:p>
          <a:p>
            <a:pPr lvl="1">
              <a:spcAft>
                <a:spcPts val="0"/>
              </a:spcAft>
              <a:defRPr/>
            </a:pPr>
            <a:r>
              <a:rPr lang="en-US" dirty="0" smtClean="0"/>
              <a:t>Productivity</a:t>
            </a:r>
          </a:p>
          <a:p>
            <a:pPr lvl="1">
              <a:spcAft>
                <a:spcPts val="0"/>
              </a:spcAft>
              <a:defRPr/>
            </a:pPr>
            <a:r>
              <a:rPr lang="en-US" dirty="0" smtClean="0"/>
              <a:t>Technology</a:t>
            </a:r>
          </a:p>
          <a:p>
            <a:pPr lvl="1">
              <a:spcAft>
                <a:spcPts val="0"/>
              </a:spcAft>
              <a:defRPr/>
            </a:pPr>
            <a:r>
              <a:rPr lang="en-US" dirty="0" smtClean="0"/>
              <a:t>Government Regulations</a:t>
            </a:r>
          </a:p>
          <a:p>
            <a:pPr>
              <a:spcAft>
                <a:spcPts val="0"/>
              </a:spcAft>
              <a:defRPr/>
            </a:pPr>
            <a:r>
              <a:rPr lang="en-US" dirty="0" smtClean="0"/>
              <a:t>Increases in Aggregate Supply increase real GDP and lower the price level</a:t>
            </a:r>
          </a:p>
          <a:p>
            <a:pPr>
              <a:spcAft>
                <a:spcPts val="0"/>
              </a:spcAft>
              <a:defRPr/>
            </a:pPr>
            <a:r>
              <a:rPr lang="en-US" dirty="0" smtClean="0"/>
              <a:t>Decreases in Aggregate Supply decrease real GDP and raise the price level</a:t>
            </a:r>
          </a:p>
          <a:p>
            <a:pPr>
              <a:spcAft>
                <a:spcPts val="0"/>
              </a:spcAft>
              <a:defRPr/>
            </a:pPr>
            <a:endParaRPr lang="en-US" dirty="0" smtClean="0"/>
          </a:p>
        </p:txBody>
      </p:sp>
      <p:pic>
        <p:nvPicPr>
          <p:cNvPr id="35845" name="Picture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6736" t="23773" r="7124" b="23277"/>
          <a:stretch>
            <a:fillRect/>
          </a:stretch>
        </p:blipFill>
        <p:spPr bwMode="auto">
          <a:xfrm>
            <a:off x="7581900" y="1130300"/>
            <a:ext cx="41910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4313293"/>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7602" t="23213" r="9309" b="23297"/>
          <a:stretch>
            <a:fillRect/>
          </a:stretch>
        </p:blipFill>
        <p:spPr bwMode="auto">
          <a:xfrm>
            <a:off x="5816601" y="1181100"/>
            <a:ext cx="5997576"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4477" t="23743" r="9824" b="18878"/>
          <a:stretch>
            <a:fillRect/>
          </a:stretch>
        </p:blipFill>
        <p:spPr bwMode="auto">
          <a:xfrm>
            <a:off x="406400" y="1181100"/>
            <a:ext cx="52959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 Box 8"/>
          <p:cNvSpPr txBox="1">
            <a:spLocks noChangeArrowheads="1"/>
          </p:cNvSpPr>
          <p:nvPr/>
        </p:nvSpPr>
        <p:spPr bwMode="auto">
          <a:xfrm>
            <a:off x="7924800" y="685800"/>
            <a:ext cx="2438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400" b="1">
                <a:solidFill>
                  <a:schemeClr val="accent1"/>
                </a:solidFill>
                <a:latin typeface="Calibri" panose="020F0502020204030204" pitchFamily="34" charset="0"/>
              </a:rPr>
              <a:t>AD/AS</a:t>
            </a:r>
          </a:p>
        </p:txBody>
      </p:sp>
      <p:sp>
        <p:nvSpPr>
          <p:cNvPr id="36869" name="Title 4"/>
          <p:cNvSpPr>
            <a:spLocks noGrp="1"/>
          </p:cNvSpPr>
          <p:nvPr>
            <p:ph type="title"/>
          </p:nvPr>
        </p:nvSpPr>
        <p:spPr/>
        <p:txBody>
          <a:bodyPr/>
          <a:lstStyle/>
          <a:p>
            <a:endParaRPr lang="en-US" altLang="en-US" smtClean="0"/>
          </a:p>
        </p:txBody>
      </p:sp>
    </p:spTree>
    <p:extLst>
      <p:ext uri="{BB962C8B-B14F-4D97-AF65-F5344CB8AC3E}">
        <p14:creationId xmlns:p14="http://schemas.microsoft.com/office/powerpoint/2010/main" val="2274726725"/>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22489" y="152401"/>
            <a:ext cx="10600267" cy="684803"/>
          </a:xfrm>
          <a:prstGeom prst="rect">
            <a:avLst/>
          </a:prstGeom>
          <a:noFill/>
        </p:spPr>
        <p:txBody>
          <a:bodyPr wrap="square" lIns="68580" tIns="34290" rIns="68580" bIns="34290">
            <a:spAutoFit/>
          </a:bodyPr>
          <a:lstStyle/>
          <a:p>
            <a:pPr defTabSz="685800" eaLnBrk="0" fontAlgn="base" hangingPunct="0">
              <a:spcBef>
                <a:spcPct val="0"/>
              </a:spcBef>
              <a:spcAft>
                <a:spcPct val="0"/>
              </a:spcAft>
              <a:defRPr/>
            </a:pPr>
            <a:r>
              <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Economics Warm Up, </a:t>
            </a:r>
            <a:r>
              <a:rPr lang="en-US" sz="4000" b="1" spc="38"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1.21.16 (Thursday</a:t>
            </a:r>
            <a:r>
              <a:rPr lang="en-US" sz="4000" b="1" spc="38" dirty="0" smtClean="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rPr>
              <a:t>)</a:t>
            </a:r>
            <a:endParaRPr lang="en-US" sz="4000" b="1" spc="38" dirty="0">
              <a:ln w="9525" cmpd="sng">
                <a:solidFill>
                  <a:srgbClr val="5B9BD5"/>
                </a:solidFill>
                <a:prstDash val="solid"/>
              </a:ln>
              <a:solidFill>
                <a:srgbClr val="70AD47">
                  <a:tint val="1000"/>
                </a:srgbClr>
              </a:solidFill>
              <a:effectLst>
                <a:glow rad="38100">
                  <a:srgbClr val="5B9BD5">
                    <a:alpha val="40000"/>
                  </a:srgbClr>
                </a:glow>
              </a:effectLst>
              <a:latin typeface="Tw Cen MT" panose="020B0602020104020603"/>
            </a:endParaRPr>
          </a:p>
        </p:txBody>
      </p:sp>
      <p:sp>
        <p:nvSpPr>
          <p:cNvPr id="36867" name="TextBox 6"/>
          <p:cNvSpPr txBox="1">
            <a:spLocks noChangeArrowheads="1"/>
          </p:cNvSpPr>
          <p:nvPr/>
        </p:nvSpPr>
        <p:spPr bwMode="auto">
          <a:xfrm>
            <a:off x="368300" y="990601"/>
            <a:ext cx="11032772"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defRPr>
            </a:lvl1pPr>
            <a:lvl2pPr marL="742950" indent="-285750" defTabSz="685800">
              <a:spcBef>
                <a:spcPct val="20000"/>
              </a:spcBef>
              <a:buChar char="–"/>
              <a:defRPr sz="2800">
                <a:solidFill>
                  <a:schemeClr val="tx1"/>
                </a:solidFill>
                <a:latin typeface="Arial" panose="020B0604020202020204" pitchFamily="34" charset="0"/>
              </a:defRPr>
            </a:lvl2pPr>
            <a:lvl3pPr marL="1143000" indent="-228600" defTabSz="685800">
              <a:spcBef>
                <a:spcPct val="20000"/>
              </a:spcBef>
              <a:buChar char="•"/>
              <a:defRPr sz="2400">
                <a:solidFill>
                  <a:schemeClr val="tx1"/>
                </a:solidFill>
                <a:latin typeface="Arial" panose="020B0604020202020204" pitchFamily="34" charset="0"/>
              </a:defRPr>
            </a:lvl3pPr>
            <a:lvl4pPr marL="1600200" indent="-228600" defTabSz="685800">
              <a:spcBef>
                <a:spcPct val="20000"/>
              </a:spcBef>
              <a:buChar char="–"/>
              <a:defRPr sz="2000">
                <a:solidFill>
                  <a:schemeClr val="tx1"/>
                </a:solidFill>
                <a:latin typeface="Arial" panose="020B0604020202020204" pitchFamily="34" charset="0"/>
              </a:defRPr>
            </a:lvl4pPr>
            <a:lvl5pPr marL="2057400" indent="-228600" defTabSz="685800">
              <a:spcBef>
                <a:spcPct val="20000"/>
              </a:spcBef>
              <a:buChar char="»"/>
              <a:defRPr sz="2000">
                <a:solidFill>
                  <a:schemeClr val="tx1"/>
                </a:solidFill>
                <a:latin typeface="Arial" panose="020B0604020202020204" pitchFamily="34" charset="0"/>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FontTx/>
              <a:buNone/>
            </a:pPr>
            <a:r>
              <a:rPr lang="en-US" altLang="en-US" sz="2400" dirty="0">
                <a:solidFill>
                  <a:srgbClr val="000000"/>
                </a:solidFill>
                <a:latin typeface="Tw Cen MT" panose="020B0602020104020603" pitchFamily="34" charset="0"/>
              </a:rPr>
              <a:t>Please write down the 4</a:t>
            </a:r>
            <a:r>
              <a:rPr lang="en-US" altLang="en-US" sz="2400" dirty="0" smtClean="0">
                <a:solidFill>
                  <a:srgbClr val="000000"/>
                </a:solidFill>
                <a:latin typeface="Tw Cen MT" panose="020B0602020104020603" pitchFamily="34" charset="0"/>
              </a:rPr>
              <a:t> </a:t>
            </a:r>
            <a:r>
              <a:rPr lang="en-US" altLang="en-US" sz="2400" dirty="0">
                <a:solidFill>
                  <a:srgbClr val="000000"/>
                </a:solidFill>
                <a:latin typeface="Tw Cen MT" panose="020B0602020104020603" pitchFamily="34" charset="0"/>
              </a:rPr>
              <a:t>questions</a:t>
            </a:r>
            <a:r>
              <a:rPr lang="en-US" altLang="en-US" sz="2400" dirty="0" smtClean="0">
                <a:solidFill>
                  <a:srgbClr val="000000"/>
                </a:solidFill>
                <a:latin typeface="Tw Cen MT" panose="020B0602020104020603" pitchFamily="34" charset="0"/>
              </a:rPr>
              <a:t>. Use </a:t>
            </a:r>
            <a:r>
              <a:rPr lang="en-US" altLang="en-US" sz="2400" dirty="0" smtClean="0">
                <a:solidFill>
                  <a:srgbClr val="000000"/>
                </a:solidFill>
                <a:latin typeface="Tw Cen MT" panose="020B0602020104020603" pitchFamily="34" charset="0"/>
              </a:rPr>
              <a:t>chart on the next slide to answer</a:t>
            </a:r>
            <a:endParaRPr lang="en-US" altLang="en-US" sz="2400" dirty="0">
              <a:solidFill>
                <a:srgbClr val="000000"/>
              </a:solidFill>
              <a:latin typeface="Tw Cen MT" panose="020B0602020104020603" pitchFamily="34" charset="0"/>
            </a:endParaRPr>
          </a:p>
        </p:txBody>
      </p:sp>
      <p:sp>
        <p:nvSpPr>
          <p:cNvPr id="2" name="TextBox 1"/>
          <p:cNvSpPr txBox="1"/>
          <p:nvPr/>
        </p:nvSpPr>
        <p:spPr>
          <a:xfrm>
            <a:off x="644172" y="1974995"/>
            <a:ext cx="10756900" cy="707886"/>
          </a:xfrm>
          <a:prstGeom prst="rect">
            <a:avLst/>
          </a:prstGeom>
          <a:noFill/>
        </p:spPr>
        <p:txBody>
          <a:bodyPr wrap="square" rtlCol="0">
            <a:spAutoFit/>
          </a:bodyPr>
          <a:lstStyle/>
          <a:p>
            <a:pPr marL="342900" indent="-342900">
              <a:buFontTx/>
              <a:buAutoNum type="arabicPeriod"/>
            </a:pPr>
            <a:endParaRPr lang="en-US" sz="4000" dirty="0">
              <a:solidFill>
                <a:prstClr val="white"/>
              </a:solidFill>
            </a:endParaRPr>
          </a:p>
        </p:txBody>
      </p:sp>
      <p:sp>
        <p:nvSpPr>
          <p:cNvPr id="4" name="TextBox 3"/>
          <p:cNvSpPr txBox="1"/>
          <p:nvPr/>
        </p:nvSpPr>
        <p:spPr>
          <a:xfrm>
            <a:off x="286439" y="1605663"/>
            <a:ext cx="11688896" cy="4862870"/>
          </a:xfrm>
          <a:prstGeom prst="rect">
            <a:avLst/>
          </a:prstGeom>
          <a:noFill/>
        </p:spPr>
        <p:txBody>
          <a:bodyPr wrap="square" rtlCol="0">
            <a:spAutoFit/>
          </a:bodyPr>
          <a:lstStyle/>
          <a:p>
            <a:pPr marL="342900" indent="-342900">
              <a:buAutoNum type="arabicPeriod"/>
            </a:pPr>
            <a:r>
              <a:rPr lang="en-US" sz="3200" dirty="0" smtClean="0"/>
              <a:t>According to the chart, how much has the GDP of China decreased from 2015 to 2016?</a:t>
            </a:r>
          </a:p>
          <a:p>
            <a:pPr marL="342900" indent="-342900">
              <a:buAutoNum type="arabicPeriod"/>
            </a:pPr>
            <a:r>
              <a:rPr lang="en-US" sz="3200" dirty="0" smtClean="0"/>
              <a:t>Which country will have a negative GDP for both 2015 and 2016?</a:t>
            </a:r>
          </a:p>
          <a:p>
            <a:pPr marL="342900" indent="-342900">
              <a:buAutoNum type="arabicPeriod"/>
            </a:pPr>
            <a:r>
              <a:rPr lang="en-US" sz="3200" dirty="0" smtClean="0"/>
              <a:t>According to the chart, how much will the GDP of the USA increase from 2015 to 2016?</a:t>
            </a:r>
          </a:p>
          <a:p>
            <a:pPr marL="342900" indent="-342900">
              <a:buAutoNum type="arabicPeriod"/>
            </a:pPr>
            <a:r>
              <a:rPr lang="en-US" sz="3200" dirty="0" smtClean="0"/>
              <a:t>Which country will have the highest increase in GDP from 2015 to 2016?</a:t>
            </a:r>
          </a:p>
          <a:p>
            <a:pPr marL="342900" indent="-342900">
              <a:buAutoNum type="arabicPeriod"/>
            </a:pPr>
            <a:endParaRPr lang="en-US" dirty="0" smtClean="0"/>
          </a:p>
          <a:p>
            <a:pPr marL="342900" indent="-342900">
              <a:buAutoNum type="arabicPeriod"/>
            </a:pPr>
            <a:endParaRPr lang="en-US" dirty="0" smtClean="0"/>
          </a:p>
          <a:p>
            <a:pPr marL="342900" indent="-342900">
              <a:buAutoNum type="arabicPeriod"/>
            </a:pPr>
            <a:endParaRPr lang="en-US" dirty="0"/>
          </a:p>
        </p:txBody>
      </p:sp>
    </p:spTree>
    <p:extLst>
      <p:ext uri="{BB962C8B-B14F-4D97-AF65-F5344CB8AC3E}">
        <p14:creationId xmlns:p14="http://schemas.microsoft.com/office/powerpoint/2010/main" val="1773782542"/>
      </p:ext>
    </p:extLst>
  </p:cSld>
  <p:clrMapOvr>
    <a:masterClrMapping/>
  </p:clrMapOvr>
  <p:transition>
    <p:wipe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16880397"/>
      </p:ext>
    </p:extLst>
  </p:cSld>
  <p:clrMapOvr>
    <a:masterClrMapping/>
  </p:clrMapOvr>
  <p:transition>
    <p:wipe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677" y="0"/>
            <a:ext cx="5386988" cy="1754326"/>
          </a:xfrm>
          <a:prstGeom prst="rect">
            <a:avLst/>
          </a:prstGeom>
          <a:noFill/>
        </p:spPr>
        <p:txBody>
          <a:bodyPr wrap="none" lIns="91440" tIns="45720" rIns="91440" bIns="45720">
            <a:spAutoFit/>
          </a:bodyPr>
          <a:lstStyle/>
          <a:p>
            <a:pPr algn="ctr"/>
            <a:r>
              <a:rPr lang="en-US" sz="5400" b="1" dirty="0" smtClean="0">
                <a:ln w="9525">
                  <a:solidFill>
                    <a:prstClr val="black"/>
                  </a:solidFill>
                  <a:prstDash val="solid"/>
                </a:ln>
                <a:solidFill>
                  <a:srgbClr val="DD9D31"/>
                </a:solidFill>
                <a:effectLst>
                  <a:outerShdw blurRad="12700" dist="38100" dir="2700000" algn="tl" rotWithShape="0">
                    <a:srgbClr val="DD9D31">
                      <a:lumMod val="60000"/>
                      <a:lumOff val="40000"/>
                    </a:srgbClr>
                  </a:outerShdw>
                </a:effectLst>
              </a:rPr>
              <a:t>Today’s Objective:</a:t>
            </a:r>
          </a:p>
          <a:p>
            <a:pPr algn="ctr"/>
            <a:endParaRPr lang="en-US" sz="5400" b="1" dirty="0">
              <a:ln w="9525">
                <a:solidFill>
                  <a:prstClr val="black"/>
                </a:solidFill>
                <a:prstDash val="solid"/>
              </a:ln>
              <a:solidFill>
                <a:srgbClr val="DD9D31"/>
              </a:solidFill>
              <a:effectLst>
                <a:outerShdw blurRad="12700" dist="38100" dir="2700000" algn="tl" rotWithShape="0">
                  <a:srgbClr val="DD9D31">
                    <a:lumMod val="60000"/>
                    <a:lumOff val="40000"/>
                  </a:srgbClr>
                </a:outerShdw>
              </a:effectLst>
            </a:endParaRPr>
          </a:p>
        </p:txBody>
      </p:sp>
      <p:sp>
        <p:nvSpPr>
          <p:cNvPr id="4" name="TextBox 3"/>
          <p:cNvSpPr txBox="1"/>
          <p:nvPr/>
        </p:nvSpPr>
        <p:spPr>
          <a:xfrm>
            <a:off x="191249" y="969496"/>
            <a:ext cx="11292832" cy="1569660"/>
          </a:xfrm>
          <a:prstGeom prst="rect">
            <a:avLst/>
          </a:prstGeom>
          <a:noFill/>
        </p:spPr>
        <p:txBody>
          <a:bodyPr wrap="square" rtlCol="0">
            <a:spAutoFit/>
          </a:bodyPr>
          <a:lstStyle/>
          <a:p>
            <a:r>
              <a:rPr lang="en-US" sz="3200" dirty="0" smtClean="0">
                <a:solidFill>
                  <a:prstClr val="black"/>
                </a:solidFill>
              </a:rPr>
              <a:t>Define Gross Domestic Product, economic growth, unemployment, Consumer Price Index, Inflation, stagflation, and aggregate supply, and aggregate demand … </a:t>
            </a:r>
            <a:endParaRPr lang="en-US" sz="3200" dirty="0">
              <a:solidFill>
                <a:prstClr val="black"/>
              </a:solidFill>
            </a:endParaRPr>
          </a:p>
        </p:txBody>
      </p:sp>
      <p:pic>
        <p:nvPicPr>
          <p:cNvPr id="5" name="Picture 4"/>
          <p:cNvPicPr>
            <a:picLocks noChangeAspect="1"/>
          </p:cNvPicPr>
          <p:nvPr/>
        </p:nvPicPr>
        <p:blipFill>
          <a:blip r:embed="rId2"/>
          <a:stretch>
            <a:fillRect/>
          </a:stretch>
        </p:blipFill>
        <p:spPr>
          <a:xfrm>
            <a:off x="0" y="2723823"/>
            <a:ext cx="12192000" cy="4134178"/>
          </a:xfrm>
          <a:prstGeom prst="rect">
            <a:avLst/>
          </a:prstGeom>
        </p:spPr>
      </p:pic>
    </p:spTree>
    <p:extLst>
      <p:ext uri="{BB962C8B-B14F-4D97-AF65-F5344CB8AC3E}">
        <p14:creationId xmlns:p14="http://schemas.microsoft.com/office/powerpoint/2010/main" val="995497949"/>
      </p:ext>
    </p:extLst>
  </p:cSld>
  <p:clrMapOvr>
    <a:masterClrMapping/>
  </p:clrMapOvr>
  <p:transition>
    <p:wipe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7696200" y="2819400"/>
            <a:ext cx="2971800" cy="1143000"/>
          </a:xfrm>
        </p:spPr>
        <p:txBody>
          <a:bodyPr rtlCol="0">
            <a:normAutofit/>
          </a:bodyPr>
          <a:lstStyle/>
          <a:p>
            <a:pPr fontAlgn="auto">
              <a:spcAft>
                <a:spcPts val="0"/>
              </a:spcAft>
              <a:defRPr/>
            </a:pPr>
            <a:r>
              <a:rPr lang="en-US" sz="4000" dirty="0">
                <a:solidFill>
                  <a:schemeClr val="accent1"/>
                </a:solidFill>
              </a:rPr>
              <a:t>Inflation </a:t>
            </a:r>
            <a:br>
              <a:rPr lang="en-US" sz="4000" dirty="0">
                <a:solidFill>
                  <a:schemeClr val="accent1"/>
                </a:solidFill>
              </a:rPr>
            </a:br>
            <a:r>
              <a:rPr lang="en-US" sz="4000" dirty="0">
                <a:solidFill>
                  <a:schemeClr val="accent1"/>
                </a:solidFill>
              </a:rPr>
              <a:t>Calculator</a:t>
            </a:r>
          </a:p>
        </p:txBody>
      </p:sp>
      <p:pic>
        <p:nvPicPr>
          <p:cNvPr id="64515" name="Picture 3"/>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l="33333" t="16464" r="34146" b="15430"/>
          <a:stretch>
            <a:fillRect/>
          </a:stretch>
        </p:blipFill>
        <p:spPr>
          <a:xfrm>
            <a:off x="1524000" y="0"/>
            <a:ext cx="5486400" cy="6858000"/>
          </a:xfrm>
        </p:spPr>
      </p:pic>
      <p:sp>
        <p:nvSpPr>
          <p:cNvPr id="64516" name="Text Box 4"/>
          <p:cNvSpPr txBox="1">
            <a:spLocks noChangeArrowheads="1"/>
          </p:cNvSpPr>
          <p:nvPr/>
        </p:nvSpPr>
        <p:spPr bwMode="auto">
          <a:xfrm>
            <a:off x="7772400" y="4724401"/>
            <a:ext cx="2209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latin typeface="Calibri" panose="020F0502020204030204" pitchFamily="34" charset="0"/>
              </a:rPr>
              <a:t>www.bls.gov</a:t>
            </a:r>
          </a:p>
        </p:txBody>
      </p:sp>
    </p:spTree>
    <p:extLst>
      <p:ext uri="{BB962C8B-B14F-4D97-AF65-F5344CB8AC3E}">
        <p14:creationId xmlns:p14="http://schemas.microsoft.com/office/powerpoint/2010/main" val="2267207023"/>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2"/>
          <p:cNvSpPr>
            <a:spLocks noGrp="1"/>
          </p:cNvSpPr>
          <p:nvPr>
            <p:ph type="sldNum" sz="quarter" idx="12"/>
          </p:nvPr>
        </p:nvSpPr>
        <p:spPr bwMode="auto">
          <a:xfrm>
            <a:off x="8077200" y="62484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1" hangingPunct="1"/>
            <a:fld id="{5E59798D-03AA-49F3-940E-32C0D3F4A0C9}" type="slidenum">
              <a:rPr lang="en-US" altLang="en-US" sz="1400">
                <a:solidFill>
                  <a:srgbClr val="000000"/>
                </a:solidFill>
                <a:latin typeface="Monotype Corsiva" panose="03010101010201010101" pitchFamily="66" charset="0"/>
              </a:rPr>
              <a:pPr eaLnBrk="1" hangingPunct="1"/>
              <a:t>88</a:t>
            </a:fld>
            <a:endParaRPr lang="en-US" altLang="en-US" sz="1400">
              <a:solidFill>
                <a:srgbClr val="000000"/>
              </a:solidFill>
              <a:latin typeface="Monotype Corsiva" panose="03010101010201010101" pitchFamily="66" charset="0"/>
            </a:endParaRPr>
          </a:p>
        </p:txBody>
      </p:sp>
      <p:grpSp>
        <p:nvGrpSpPr>
          <p:cNvPr id="2" name="Group 2"/>
          <p:cNvGrpSpPr>
            <a:grpSpLocks/>
          </p:cNvGrpSpPr>
          <p:nvPr/>
        </p:nvGrpSpPr>
        <p:grpSpPr bwMode="auto">
          <a:xfrm>
            <a:off x="1905001" y="152401"/>
            <a:ext cx="8975725" cy="1630363"/>
            <a:chOff x="144" y="192"/>
            <a:chExt cx="5654" cy="1027"/>
          </a:xfrm>
        </p:grpSpPr>
        <p:sp>
          <p:nvSpPr>
            <p:cNvPr id="21509" name="Text Box 3"/>
            <p:cNvSpPr txBox="1">
              <a:spLocks noChangeArrowheads="1"/>
            </p:cNvSpPr>
            <p:nvPr/>
          </p:nvSpPr>
          <p:spPr bwMode="auto">
            <a:xfrm>
              <a:off x="1238" y="696"/>
              <a:ext cx="456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fontAlgn="base">
                <a:spcBef>
                  <a:spcPct val="0"/>
                </a:spcBef>
                <a:spcAft>
                  <a:spcPct val="0"/>
                </a:spcAft>
              </a:pPr>
              <a:r>
                <a:rPr lang="en-US" altLang="en-US" sz="2400">
                  <a:solidFill>
                    <a:srgbClr val="000000"/>
                  </a:solidFill>
                  <a:latin typeface="Times New Roman" panose="02020603050405020304" pitchFamily="18" charset="0"/>
                </a:rPr>
                <a:t>Let’s see how real GDP is computed in an </a:t>
              </a:r>
              <a:r>
                <a:rPr lang="en-US" altLang="en-US" sz="2400">
                  <a:solidFill>
                    <a:srgbClr val="FF0000"/>
                  </a:solidFill>
                  <a:latin typeface="Times New Roman" panose="02020603050405020304" pitchFamily="18" charset="0"/>
                </a:rPr>
                <a:t>apple </a:t>
              </a:r>
              <a:r>
                <a:rPr lang="en-US" altLang="en-US" sz="2400">
                  <a:solidFill>
                    <a:srgbClr val="000000"/>
                  </a:solidFill>
                  <a:latin typeface="Times New Roman" panose="02020603050405020304" pitchFamily="18" charset="0"/>
                </a:rPr>
                <a:t>and </a:t>
              </a:r>
              <a:r>
                <a:rPr lang="en-US" altLang="en-US" sz="2400">
                  <a:solidFill>
                    <a:srgbClr val="FF6600"/>
                  </a:solidFill>
                  <a:latin typeface="Times New Roman" panose="02020603050405020304" pitchFamily="18" charset="0"/>
                </a:rPr>
                <a:t>orange</a:t>
              </a:r>
              <a:r>
                <a:rPr lang="en-US" altLang="en-US" sz="2400">
                  <a:solidFill>
                    <a:srgbClr val="000000"/>
                  </a:solidFill>
                  <a:latin typeface="Times New Roman" panose="02020603050405020304" pitchFamily="18" charset="0"/>
                </a:rPr>
                <a:t> economy.</a:t>
              </a:r>
            </a:p>
          </p:txBody>
        </p:sp>
        <p:grpSp>
          <p:nvGrpSpPr>
            <p:cNvPr id="21510" name="Group 4"/>
            <p:cNvGrpSpPr>
              <a:grpSpLocks/>
            </p:cNvGrpSpPr>
            <p:nvPr/>
          </p:nvGrpSpPr>
          <p:grpSpPr bwMode="auto">
            <a:xfrm>
              <a:off x="144" y="192"/>
              <a:ext cx="924" cy="816"/>
              <a:chOff x="144" y="192"/>
              <a:chExt cx="924" cy="816"/>
            </a:xfrm>
          </p:grpSpPr>
          <p:pic>
            <p:nvPicPr>
              <p:cNvPr id="21511" name="Picture 5" descr="APP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 y="192"/>
                <a:ext cx="58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6" descr="oran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 y="384"/>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4823" name="Text Box 7"/>
          <p:cNvSpPr txBox="1">
            <a:spLocks noChangeArrowheads="1"/>
          </p:cNvSpPr>
          <p:nvPr/>
        </p:nvSpPr>
        <p:spPr bwMode="auto">
          <a:xfrm>
            <a:off x="2112963" y="1654176"/>
            <a:ext cx="823436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fontAlgn="base">
              <a:spcBef>
                <a:spcPct val="0"/>
              </a:spcBef>
              <a:spcAft>
                <a:spcPct val="0"/>
              </a:spcAft>
            </a:pPr>
            <a:r>
              <a:rPr lang="en-US" altLang="en-US" sz="2400">
                <a:solidFill>
                  <a:srgbClr val="000000"/>
                </a:solidFill>
                <a:latin typeface="Times New Roman" panose="02020603050405020304" pitchFamily="18" charset="0"/>
              </a:rPr>
              <a:t>For example, if we wanted to compare output in 2002 and output in 2003, we would obtain </a:t>
            </a:r>
            <a:r>
              <a:rPr lang="en-US" altLang="en-US" sz="2400" b="1" i="1">
                <a:solidFill>
                  <a:srgbClr val="000000"/>
                </a:solidFill>
                <a:latin typeface="Times New Roman" panose="02020603050405020304" pitchFamily="18" charset="0"/>
              </a:rPr>
              <a:t>base-year prices</a:t>
            </a:r>
            <a:r>
              <a:rPr lang="en-US" altLang="en-US" sz="2400">
                <a:solidFill>
                  <a:srgbClr val="000000"/>
                </a:solidFill>
                <a:latin typeface="Times New Roman" panose="02020603050405020304" pitchFamily="18" charset="0"/>
              </a:rPr>
              <a:t>, such as 2002 prices. </a:t>
            </a:r>
          </a:p>
          <a:p>
            <a:pPr fontAlgn="base">
              <a:spcBef>
                <a:spcPct val="0"/>
              </a:spcBef>
              <a:spcAft>
                <a:spcPct val="0"/>
              </a:spcAft>
            </a:pPr>
            <a:endParaRPr lang="en-US" altLang="en-US" sz="2400">
              <a:solidFill>
                <a:srgbClr val="000000"/>
              </a:solidFill>
              <a:latin typeface="Times New Roman" panose="02020603050405020304" pitchFamily="18" charset="0"/>
            </a:endParaRPr>
          </a:p>
          <a:p>
            <a:pPr fontAlgn="base">
              <a:spcBef>
                <a:spcPct val="0"/>
              </a:spcBef>
              <a:spcAft>
                <a:spcPct val="0"/>
              </a:spcAft>
            </a:pPr>
            <a:r>
              <a:rPr lang="en-US" altLang="en-US" sz="2400">
                <a:solidFill>
                  <a:srgbClr val="000000"/>
                </a:solidFill>
                <a:latin typeface="Times New Roman" panose="02020603050405020304" pitchFamily="18" charset="0"/>
              </a:rPr>
              <a:t>Real GDP in 2002 would be: </a:t>
            </a:r>
          </a:p>
          <a:p>
            <a:pPr fontAlgn="base">
              <a:spcBef>
                <a:spcPct val="0"/>
              </a:spcBef>
              <a:spcAft>
                <a:spcPct val="0"/>
              </a:spcAft>
            </a:pPr>
            <a:r>
              <a:rPr lang="en-US" altLang="en-US" sz="2400">
                <a:solidFill>
                  <a:srgbClr val="000000"/>
                </a:solidFill>
                <a:latin typeface="Times New Roman" panose="02020603050405020304" pitchFamily="18" charset="0"/>
              </a:rPr>
              <a:t>(2002 Price of </a:t>
            </a:r>
            <a:r>
              <a:rPr lang="en-US" altLang="en-US" sz="2400">
                <a:solidFill>
                  <a:srgbClr val="FF0000"/>
                </a:solidFill>
                <a:latin typeface="Times New Roman" panose="02020603050405020304" pitchFamily="18" charset="0"/>
              </a:rPr>
              <a:t>Apples</a:t>
            </a:r>
            <a:r>
              <a:rPr lang="en-US" altLang="en-US" sz="2400">
                <a:solidFill>
                  <a:srgbClr val="000000"/>
                </a:solidFill>
                <a:latin typeface="Times New Roman" panose="02020603050405020304" pitchFamily="18" charset="0"/>
              </a:rPr>
              <a:t> </a:t>
            </a:r>
            <a:r>
              <a:rPr lang="en-US" altLang="en-US" sz="2400">
                <a:solidFill>
                  <a:srgbClr val="000000"/>
                </a:solidFill>
                <a:latin typeface="Times New Roman" panose="02020603050405020304" pitchFamily="18" charset="0"/>
                <a:sym typeface="Symbol" panose="05050102010706020507" pitchFamily="18" charset="2"/>
              </a:rPr>
              <a:t> 2002 Quantity of </a:t>
            </a:r>
            <a:r>
              <a:rPr lang="en-US" altLang="en-US" sz="2400">
                <a:solidFill>
                  <a:srgbClr val="FF0000"/>
                </a:solidFill>
                <a:latin typeface="Times New Roman" panose="02020603050405020304" pitchFamily="18" charset="0"/>
                <a:sym typeface="Symbol" panose="05050102010706020507" pitchFamily="18" charset="2"/>
              </a:rPr>
              <a:t>Apples</a:t>
            </a:r>
            <a:r>
              <a:rPr lang="en-US" altLang="en-US" sz="2400">
                <a:solidFill>
                  <a:srgbClr val="000000"/>
                </a:solidFill>
                <a:latin typeface="Times New Roman" panose="02020603050405020304" pitchFamily="18" charset="0"/>
                <a:sym typeface="Symbol" panose="05050102010706020507" pitchFamily="18" charset="2"/>
              </a:rPr>
              <a:t>) +</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(2002 Price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  2002 Quantity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Real GDP in 2003 would be:</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(2002 Price of </a:t>
            </a:r>
            <a:r>
              <a:rPr lang="en-US" altLang="en-US" sz="2400">
                <a:solidFill>
                  <a:srgbClr val="FF0000"/>
                </a:solidFill>
                <a:latin typeface="Times New Roman" panose="02020603050405020304" pitchFamily="18" charset="0"/>
                <a:sym typeface="Symbol" panose="05050102010706020507" pitchFamily="18" charset="2"/>
              </a:rPr>
              <a:t>Apples</a:t>
            </a:r>
            <a:r>
              <a:rPr lang="en-US" altLang="en-US" sz="2400">
                <a:solidFill>
                  <a:srgbClr val="000000"/>
                </a:solidFill>
                <a:latin typeface="Times New Roman" panose="02020603050405020304" pitchFamily="18" charset="0"/>
                <a:sym typeface="Symbol" panose="05050102010706020507" pitchFamily="18" charset="2"/>
              </a:rPr>
              <a:t>  2003 Quantity of </a:t>
            </a:r>
            <a:r>
              <a:rPr lang="en-US" altLang="en-US" sz="2400">
                <a:solidFill>
                  <a:srgbClr val="FF0000"/>
                </a:solidFill>
                <a:latin typeface="Times New Roman" panose="02020603050405020304" pitchFamily="18" charset="0"/>
                <a:sym typeface="Symbol" panose="05050102010706020507" pitchFamily="18" charset="2"/>
              </a:rPr>
              <a:t>Apples</a:t>
            </a:r>
            <a:r>
              <a:rPr lang="en-US" altLang="en-US" sz="2400">
                <a:solidFill>
                  <a:srgbClr val="000000"/>
                </a:solidFill>
                <a:latin typeface="Times New Roman" panose="02020603050405020304" pitchFamily="18" charset="0"/>
                <a:sym typeface="Symbol" panose="05050102010706020507" pitchFamily="18" charset="2"/>
              </a:rPr>
              <a:t>) +</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(2002 Price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  2003 Quantity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Real GDP in 2004 would be:</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(2002 Price of </a:t>
            </a:r>
            <a:r>
              <a:rPr lang="en-US" altLang="en-US" sz="2400">
                <a:solidFill>
                  <a:srgbClr val="FF0000"/>
                </a:solidFill>
                <a:latin typeface="Times New Roman" panose="02020603050405020304" pitchFamily="18" charset="0"/>
                <a:sym typeface="Symbol" panose="05050102010706020507" pitchFamily="18" charset="2"/>
              </a:rPr>
              <a:t>Apples</a:t>
            </a:r>
            <a:r>
              <a:rPr lang="en-US" altLang="en-US" sz="2400">
                <a:solidFill>
                  <a:srgbClr val="000000"/>
                </a:solidFill>
                <a:latin typeface="Times New Roman" panose="02020603050405020304" pitchFamily="18" charset="0"/>
                <a:sym typeface="Symbol" panose="05050102010706020507" pitchFamily="18" charset="2"/>
              </a:rPr>
              <a:t>  2004 Quantity of </a:t>
            </a:r>
            <a:r>
              <a:rPr lang="en-US" altLang="en-US" sz="2400">
                <a:solidFill>
                  <a:srgbClr val="FF0000"/>
                </a:solidFill>
                <a:latin typeface="Times New Roman" panose="02020603050405020304" pitchFamily="18" charset="0"/>
                <a:sym typeface="Symbol" panose="05050102010706020507" pitchFamily="18" charset="2"/>
              </a:rPr>
              <a:t>Apples</a:t>
            </a:r>
            <a:r>
              <a:rPr lang="en-US" altLang="en-US" sz="2400">
                <a:solidFill>
                  <a:srgbClr val="000000"/>
                </a:solidFill>
                <a:latin typeface="Times New Roman" panose="02020603050405020304" pitchFamily="18" charset="0"/>
                <a:sym typeface="Symbol" panose="05050102010706020507" pitchFamily="18" charset="2"/>
              </a:rPr>
              <a:t>) +</a:t>
            </a:r>
          </a:p>
          <a:p>
            <a:pPr fontAlgn="base">
              <a:spcBef>
                <a:spcPct val="0"/>
              </a:spcBef>
              <a:spcAft>
                <a:spcPct val="0"/>
              </a:spcAft>
            </a:pPr>
            <a:r>
              <a:rPr lang="en-US" altLang="en-US" sz="2400">
                <a:solidFill>
                  <a:srgbClr val="000000"/>
                </a:solidFill>
                <a:latin typeface="Times New Roman" panose="02020603050405020304" pitchFamily="18" charset="0"/>
                <a:sym typeface="Symbol" panose="05050102010706020507" pitchFamily="18" charset="2"/>
              </a:rPr>
              <a:t>(2002 Price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  2004 Quantity of </a:t>
            </a:r>
            <a:r>
              <a:rPr lang="en-US" altLang="en-US" sz="2400">
                <a:solidFill>
                  <a:srgbClr val="FF6600"/>
                </a:solidFill>
                <a:latin typeface="Times New Roman" panose="02020603050405020304" pitchFamily="18" charset="0"/>
                <a:sym typeface="Symbol" panose="05050102010706020507" pitchFamily="18" charset="2"/>
              </a:rPr>
              <a:t>Oranges</a:t>
            </a:r>
            <a:r>
              <a:rPr lang="en-US" altLang="en-US" sz="2400">
                <a:solidFill>
                  <a:srgbClr val="000000"/>
                </a:solidFill>
                <a:latin typeface="Times New Roman" panose="02020603050405020304" pitchFamily="18" charset="0"/>
                <a:sym typeface="Symbol" panose="05050102010706020507" pitchFamily="18" charset="2"/>
              </a:rPr>
              <a:t>).</a:t>
            </a:r>
          </a:p>
          <a:p>
            <a:pPr fontAlgn="base">
              <a:spcBef>
                <a:spcPct val="0"/>
              </a:spcBef>
              <a:spcAft>
                <a:spcPct val="0"/>
              </a:spcAft>
            </a:pPr>
            <a:endParaRPr lang="en-US" altLang="en-US" sz="2400">
              <a:solidFill>
                <a:srgbClr val="000000"/>
              </a:solidFill>
              <a:latin typeface="Times New Roman" panose="02020603050405020304" pitchFamily="18" charset="0"/>
              <a:sym typeface="Symbol" panose="05050102010706020507" pitchFamily="18" charset="2"/>
            </a:endParaRPr>
          </a:p>
          <a:p>
            <a:pPr fontAlgn="base">
              <a:spcBef>
                <a:spcPct val="0"/>
              </a:spcBef>
              <a:spcAft>
                <a:spcPct val="0"/>
              </a:spcAft>
            </a:pPr>
            <a:endParaRPr lang="en-US" altLang="en-US" sz="2400">
              <a:solidFill>
                <a:srgbClr val="000000"/>
              </a:solidFill>
              <a:latin typeface="Times New Roman" panose="02020603050405020304" pitchFamily="18" charset="0"/>
              <a:sym typeface="Symbol" panose="05050102010706020507" pitchFamily="18" charset="2"/>
            </a:endParaRPr>
          </a:p>
        </p:txBody>
      </p:sp>
    </p:spTree>
    <p:extLst>
      <p:ext uri="{BB962C8B-B14F-4D97-AF65-F5344CB8AC3E}">
        <p14:creationId xmlns:p14="http://schemas.microsoft.com/office/powerpoint/2010/main" val="236997939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4823"/>
                                        </p:tgtEl>
                                        <p:attrNameLst>
                                          <p:attrName>style.visibility</p:attrName>
                                        </p:attrNameLst>
                                      </p:cBhvr>
                                      <p:to>
                                        <p:strVal val="visible"/>
                                      </p:to>
                                    </p:set>
                                    <p:anim calcmode="lin" valueType="num">
                                      <p:cBhvr additive="base">
                                        <p:cTn id="12" dur="500" fill="hold"/>
                                        <p:tgtEl>
                                          <p:spTgt spid="34823"/>
                                        </p:tgtEl>
                                        <p:attrNameLst>
                                          <p:attrName>ppt_x</p:attrName>
                                        </p:attrNameLst>
                                      </p:cBhvr>
                                      <p:tavLst>
                                        <p:tav tm="0">
                                          <p:val>
                                            <p:strVal val="0-#ppt_w/2"/>
                                          </p:val>
                                        </p:tav>
                                        <p:tav tm="100000">
                                          <p:val>
                                            <p:strVal val="#ppt_x"/>
                                          </p:val>
                                        </p:tav>
                                      </p:tavLst>
                                    </p:anim>
                                    <p:anim calcmode="lin" valueType="num">
                                      <p:cBhvr additive="base">
                                        <p:cTn id="13" dur="500" fill="hold"/>
                                        <p:tgtEl>
                                          <p:spTgt spid="348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3"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tx1">
                    <a:lumMod val="75000"/>
                    <a:lumOff val="25000"/>
                  </a:schemeClr>
                </a:solidFill>
              </a:rPr>
              <a:t>Graph of nominal vs. real</a:t>
            </a:r>
            <a:endParaRPr lang="en-US" dirty="0">
              <a:solidFill>
                <a:schemeClr val="tx1">
                  <a:lumMod val="75000"/>
                  <a:lumOff val="25000"/>
                </a:schemeClr>
              </a:solidFill>
            </a:endParaRPr>
          </a:p>
        </p:txBody>
      </p:sp>
      <p:pic>
        <p:nvPicPr>
          <p:cNvPr id="22531" name="Picture 2" descr="FRED Grap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20914" y="1736726"/>
            <a:ext cx="7794625" cy="4676775"/>
          </a:xfrm>
        </p:spPr>
      </p:pic>
    </p:spTree>
    <p:extLst>
      <p:ext uri="{BB962C8B-B14F-4D97-AF65-F5344CB8AC3E}">
        <p14:creationId xmlns:p14="http://schemas.microsoft.com/office/powerpoint/2010/main" val="311571803"/>
      </p:ext>
    </p:extLst>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301538" cy="6972300"/>
          </a:xfrm>
          <a:prstGeom prst="rect">
            <a:avLst/>
          </a:prstGeom>
        </p:spPr>
      </p:pic>
    </p:spTree>
    <p:extLst>
      <p:ext uri="{BB962C8B-B14F-4D97-AF65-F5344CB8AC3E}">
        <p14:creationId xmlns:p14="http://schemas.microsoft.com/office/powerpoint/2010/main" val="8550472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a:spLocks noGrp="1"/>
          </p:cNvSpPr>
          <p:nvPr>
            <p:ph type="sldNum" sz="quarter" idx="12"/>
          </p:nvPr>
        </p:nvSpPr>
        <p:spPr bwMode="auto">
          <a:xfrm>
            <a:off x="8077200" y="62484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eaLnBrk="1" hangingPunct="1"/>
            <a:fld id="{802F9F31-42E1-471B-BD63-9EE2FBD6C2B3}" type="slidenum">
              <a:rPr lang="en-US" altLang="en-US" sz="1400">
                <a:solidFill>
                  <a:srgbClr val="000000"/>
                </a:solidFill>
                <a:latin typeface="Monotype Corsiva" panose="03010101010201010101" pitchFamily="66" charset="0"/>
              </a:rPr>
              <a:pPr eaLnBrk="1" hangingPunct="1"/>
              <a:t>90</a:t>
            </a:fld>
            <a:endParaRPr lang="en-US" altLang="en-US" sz="1400">
              <a:solidFill>
                <a:srgbClr val="000000"/>
              </a:solidFill>
              <a:latin typeface="Monotype Corsiva" panose="03010101010201010101" pitchFamily="66" charset="0"/>
            </a:endParaRPr>
          </a:p>
        </p:txBody>
      </p:sp>
      <p:sp>
        <p:nvSpPr>
          <p:cNvPr id="35842" name="WordArt 2"/>
          <p:cNvSpPr>
            <a:spLocks noChangeArrowheads="1" noChangeShapeType="1" noTextEdit="1"/>
          </p:cNvSpPr>
          <p:nvPr/>
        </p:nvSpPr>
        <p:spPr bwMode="auto">
          <a:xfrm>
            <a:off x="1752600" y="228600"/>
            <a:ext cx="8610600" cy="914400"/>
          </a:xfrm>
          <a:prstGeom prst="rect">
            <a:avLst/>
          </a:prstGeom>
        </p:spPr>
        <p:txBody>
          <a:bodyPr wrap="none" fromWordArt="1">
            <a:prstTxWarp prst="textFadeRight">
              <a:avLst>
                <a:gd name="adj" fmla="val 33333"/>
              </a:avLst>
            </a:prstTxWarp>
          </a:bodyPr>
          <a:lstStyle/>
          <a:p>
            <a:pPr algn="ctr" eaLnBrk="0" fontAlgn="base" hangingPunct="0">
              <a:spcBef>
                <a:spcPct val="0"/>
              </a:spcBef>
              <a:spcAft>
                <a:spcPct val="0"/>
              </a:spcAft>
            </a:pPr>
            <a:r>
              <a:rPr kumimoji="1" lang="en-US" sz="3600" b="1" kern="10">
                <a:ln w="9525">
                  <a:solidFill>
                    <a:srgbClr val="000000"/>
                  </a:solidFill>
                  <a:round/>
                  <a:headEnd/>
                  <a:tailEnd/>
                </a:ln>
                <a:solidFill>
                  <a:srgbClr val="000000"/>
                </a:solidFill>
                <a:effectLst>
                  <a:outerShdw dist="107763" dir="2700000" algn="ctr" rotWithShape="0">
                    <a:srgbClr val="868686"/>
                  </a:outerShdw>
                </a:effectLst>
                <a:latin typeface="Maiandra GD" panose="020E0502030308020204" pitchFamily="34" charset="0"/>
              </a:rPr>
              <a:t>GDP Deflator</a:t>
            </a:r>
          </a:p>
        </p:txBody>
      </p:sp>
      <p:sp>
        <p:nvSpPr>
          <p:cNvPr id="35844" name="Text Box 4"/>
          <p:cNvSpPr txBox="1">
            <a:spLocks noChangeArrowheads="1"/>
          </p:cNvSpPr>
          <p:nvPr/>
        </p:nvSpPr>
        <p:spPr bwMode="auto">
          <a:xfrm>
            <a:off x="1844676" y="2819400"/>
            <a:ext cx="887121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fontAlgn="base">
              <a:spcBef>
                <a:spcPct val="0"/>
              </a:spcBef>
              <a:spcAft>
                <a:spcPct val="0"/>
              </a:spcAft>
            </a:pPr>
            <a:r>
              <a:rPr lang="en-US" altLang="en-US" sz="2400" b="1" i="1">
                <a:solidFill>
                  <a:srgbClr val="000000"/>
                </a:solidFill>
                <a:latin typeface="Times New Roman" panose="02020603050405020304" pitchFamily="18" charset="0"/>
              </a:rPr>
              <a:t>Nominal GDP</a:t>
            </a:r>
            <a:r>
              <a:rPr lang="en-US" altLang="en-US" sz="2400">
                <a:solidFill>
                  <a:srgbClr val="000000"/>
                </a:solidFill>
                <a:latin typeface="Times New Roman" panose="02020603050405020304" pitchFamily="18" charset="0"/>
              </a:rPr>
              <a:t> measures the current dollar value of the output of </a:t>
            </a:r>
          </a:p>
          <a:p>
            <a:pPr fontAlgn="base">
              <a:spcBef>
                <a:spcPct val="0"/>
              </a:spcBef>
              <a:spcAft>
                <a:spcPct val="0"/>
              </a:spcAft>
            </a:pPr>
            <a:r>
              <a:rPr lang="en-US" altLang="en-US" sz="2400">
                <a:solidFill>
                  <a:srgbClr val="000000"/>
                </a:solidFill>
                <a:latin typeface="Times New Roman" panose="02020603050405020304" pitchFamily="18" charset="0"/>
              </a:rPr>
              <a:t>the economy.  </a:t>
            </a:r>
          </a:p>
          <a:p>
            <a:pPr fontAlgn="base">
              <a:spcBef>
                <a:spcPct val="0"/>
              </a:spcBef>
              <a:spcAft>
                <a:spcPct val="0"/>
              </a:spcAft>
            </a:pPr>
            <a:endParaRPr lang="en-US" altLang="en-US" sz="2400" b="1">
              <a:solidFill>
                <a:srgbClr val="000000"/>
              </a:solidFill>
              <a:latin typeface="Times New Roman" panose="02020603050405020304" pitchFamily="18" charset="0"/>
            </a:endParaRPr>
          </a:p>
          <a:p>
            <a:pPr fontAlgn="base">
              <a:spcBef>
                <a:spcPct val="0"/>
              </a:spcBef>
              <a:spcAft>
                <a:spcPct val="0"/>
              </a:spcAft>
            </a:pPr>
            <a:r>
              <a:rPr lang="en-US" altLang="en-US" sz="2400" b="1" i="1">
                <a:solidFill>
                  <a:srgbClr val="000000"/>
                </a:solidFill>
                <a:latin typeface="Times New Roman" panose="02020603050405020304" pitchFamily="18" charset="0"/>
              </a:rPr>
              <a:t>Real GDP</a:t>
            </a:r>
            <a:r>
              <a:rPr lang="en-US" altLang="en-US" sz="2400">
                <a:solidFill>
                  <a:srgbClr val="000000"/>
                </a:solidFill>
                <a:latin typeface="Times New Roman" panose="02020603050405020304" pitchFamily="18" charset="0"/>
              </a:rPr>
              <a:t> measures output valued at constant prices. </a:t>
            </a:r>
          </a:p>
          <a:p>
            <a:pPr fontAlgn="base">
              <a:spcBef>
                <a:spcPct val="0"/>
              </a:spcBef>
              <a:spcAft>
                <a:spcPct val="0"/>
              </a:spcAft>
            </a:pPr>
            <a:endParaRPr lang="en-US" altLang="en-US" sz="2400">
              <a:solidFill>
                <a:srgbClr val="000000"/>
              </a:solidFill>
              <a:latin typeface="Times New Roman" panose="02020603050405020304" pitchFamily="18" charset="0"/>
            </a:endParaRPr>
          </a:p>
          <a:p>
            <a:pPr fontAlgn="base">
              <a:spcBef>
                <a:spcPct val="0"/>
              </a:spcBef>
              <a:spcAft>
                <a:spcPct val="0"/>
              </a:spcAft>
            </a:pPr>
            <a:r>
              <a:rPr lang="en-US" altLang="en-US" sz="2400">
                <a:solidFill>
                  <a:srgbClr val="000000"/>
                </a:solidFill>
                <a:latin typeface="Times New Roman" panose="02020603050405020304" pitchFamily="18" charset="0"/>
              </a:rPr>
              <a:t>The </a:t>
            </a:r>
            <a:r>
              <a:rPr lang="en-US" altLang="en-US" sz="2400" b="1" i="1">
                <a:solidFill>
                  <a:srgbClr val="000000"/>
                </a:solidFill>
                <a:latin typeface="Times New Roman" panose="02020603050405020304" pitchFamily="18" charset="0"/>
              </a:rPr>
              <a:t>GDP deflator</a:t>
            </a:r>
            <a:r>
              <a:rPr lang="en-US" altLang="en-US" sz="2400">
                <a:solidFill>
                  <a:srgbClr val="000000"/>
                </a:solidFill>
                <a:latin typeface="Times New Roman" panose="02020603050405020304" pitchFamily="18" charset="0"/>
              </a:rPr>
              <a:t>, also called the implicit price deflator for GDP, </a:t>
            </a:r>
          </a:p>
          <a:p>
            <a:pPr fontAlgn="base">
              <a:spcBef>
                <a:spcPct val="0"/>
              </a:spcBef>
              <a:spcAft>
                <a:spcPct val="0"/>
              </a:spcAft>
            </a:pPr>
            <a:r>
              <a:rPr lang="en-US" altLang="en-US" sz="2400">
                <a:solidFill>
                  <a:srgbClr val="000000"/>
                </a:solidFill>
                <a:latin typeface="Times New Roman" panose="02020603050405020304" pitchFamily="18" charset="0"/>
              </a:rPr>
              <a:t>measures the price of output relative to its price in the base year. It</a:t>
            </a:r>
          </a:p>
          <a:p>
            <a:pPr fontAlgn="base">
              <a:spcBef>
                <a:spcPct val="0"/>
              </a:spcBef>
              <a:spcAft>
                <a:spcPct val="0"/>
              </a:spcAft>
            </a:pPr>
            <a:r>
              <a:rPr lang="en-US" altLang="en-US" sz="2400">
                <a:solidFill>
                  <a:srgbClr val="000000"/>
                </a:solidFill>
                <a:latin typeface="Times New Roman" panose="02020603050405020304" pitchFamily="18" charset="0"/>
              </a:rPr>
              <a:t>reflects what’s happening to the overall level of prices in the economy.</a:t>
            </a:r>
          </a:p>
        </p:txBody>
      </p:sp>
      <p:grpSp>
        <p:nvGrpSpPr>
          <p:cNvPr id="2" name="Group 7"/>
          <p:cNvGrpSpPr>
            <a:grpSpLocks/>
          </p:cNvGrpSpPr>
          <p:nvPr/>
        </p:nvGrpSpPr>
        <p:grpSpPr bwMode="auto">
          <a:xfrm>
            <a:off x="3962400" y="1524000"/>
            <a:ext cx="4419600" cy="1066800"/>
            <a:chOff x="1248" y="912"/>
            <a:chExt cx="2784" cy="672"/>
          </a:xfrm>
        </p:grpSpPr>
        <p:sp>
          <p:nvSpPr>
            <p:cNvPr id="23558" name="Rectangle 6"/>
            <p:cNvSpPr>
              <a:spLocks noChangeArrowheads="1"/>
            </p:cNvSpPr>
            <p:nvPr/>
          </p:nvSpPr>
          <p:spPr bwMode="auto">
            <a:xfrm>
              <a:off x="1248" y="912"/>
              <a:ext cx="2784" cy="672"/>
            </a:xfrm>
            <a:prstGeom prst="rect">
              <a:avLst/>
            </a:prstGeom>
            <a:solidFill>
              <a:srgbClr val="99CCFF"/>
            </a:solidFill>
            <a:ln w="9525">
              <a:solidFill>
                <a:schemeClr val="tx1"/>
              </a:solidFill>
              <a:miter lim="800000"/>
              <a:headEnd/>
              <a:tailEnd/>
            </a:ln>
          </p:spPr>
          <p:txBody>
            <a:bodyPr wrap="none" anchor="ct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fontAlgn="base">
                <a:spcBef>
                  <a:spcPct val="0"/>
                </a:spcBef>
                <a:spcAft>
                  <a:spcPct val="0"/>
                </a:spcAft>
              </a:pPr>
              <a:endParaRPr lang="en-US" altLang="en-US" sz="2400">
                <a:solidFill>
                  <a:srgbClr val="000000"/>
                </a:solidFill>
                <a:latin typeface="Times New Roman" panose="02020603050405020304" pitchFamily="18" charset="0"/>
              </a:endParaRPr>
            </a:p>
          </p:txBody>
        </p:sp>
        <p:sp>
          <p:nvSpPr>
            <p:cNvPr id="23559" name="Text Box 3"/>
            <p:cNvSpPr txBox="1">
              <a:spLocks noChangeArrowheads="1"/>
            </p:cNvSpPr>
            <p:nvPr/>
          </p:nvSpPr>
          <p:spPr bwMode="auto">
            <a:xfrm>
              <a:off x="1392" y="1008"/>
              <a:ext cx="2554" cy="523"/>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000">
                  <a:solidFill>
                    <a:schemeClr val="tx1"/>
                  </a:solidFill>
                  <a:latin typeface="Arial" panose="020B0604020202020204" pitchFamily="34" charset="0"/>
                </a:defRPr>
              </a:lvl1pPr>
              <a:lvl2pPr marL="742950" indent="-285750">
                <a:defRPr kumimoji="1" sz="3000">
                  <a:solidFill>
                    <a:schemeClr val="tx1"/>
                  </a:solidFill>
                  <a:latin typeface="Arial" panose="020B0604020202020204" pitchFamily="34" charset="0"/>
                </a:defRPr>
              </a:lvl2pPr>
              <a:lvl3pPr marL="1143000" indent="-228600">
                <a:defRPr kumimoji="1" sz="3000">
                  <a:solidFill>
                    <a:schemeClr val="tx1"/>
                  </a:solidFill>
                  <a:latin typeface="Arial" panose="020B0604020202020204" pitchFamily="34" charset="0"/>
                </a:defRPr>
              </a:lvl3pPr>
              <a:lvl4pPr marL="1600200" indent="-228600">
                <a:defRPr kumimoji="1" sz="3000">
                  <a:solidFill>
                    <a:schemeClr val="tx1"/>
                  </a:solidFill>
                  <a:latin typeface="Arial" panose="020B0604020202020204" pitchFamily="34" charset="0"/>
                </a:defRPr>
              </a:lvl4pPr>
              <a:lvl5pPr marL="2057400" indent="-228600">
                <a:defRPr kumimoji="1" sz="3000">
                  <a:solidFill>
                    <a:schemeClr val="tx1"/>
                  </a:solidFill>
                  <a:latin typeface="Arial" panose="020B0604020202020204" pitchFamily="34" charset="0"/>
                </a:defRPr>
              </a:lvl5pPr>
              <a:lvl6pPr marL="2514600" indent="-228600" eaLnBrk="0" fontAlgn="base" hangingPunct="0">
                <a:spcBef>
                  <a:spcPct val="0"/>
                </a:spcBef>
                <a:spcAft>
                  <a:spcPct val="0"/>
                </a:spcAft>
                <a:defRPr kumimoji="1" sz="3000">
                  <a:solidFill>
                    <a:schemeClr val="tx1"/>
                  </a:solidFill>
                  <a:latin typeface="Arial" panose="020B0604020202020204" pitchFamily="34" charset="0"/>
                </a:defRPr>
              </a:lvl6pPr>
              <a:lvl7pPr marL="2971800" indent="-228600" eaLnBrk="0" fontAlgn="base" hangingPunct="0">
                <a:spcBef>
                  <a:spcPct val="0"/>
                </a:spcBef>
                <a:spcAft>
                  <a:spcPct val="0"/>
                </a:spcAft>
                <a:defRPr kumimoji="1" sz="3000">
                  <a:solidFill>
                    <a:schemeClr val="tx1"/>
                  </a:solidFill>
                  <a:latin typeface="Arial" panose="020B0604020202020204" pitchFamily="34" charset="0"/>
                </a:defRPr>
              </a:lvl7pPr>
              <a:lvl8pPr marL="3429000" indent="-228600" eaLnBrk="0" fontAlgn="base" hangingPunct="0">
                <a:spcBef>
                  <a:spcPct val="0"/>
                </a:spcBef>
                <a:spcAft>
                  <a:spcPct val="0"/>
                </a:spcAft>
                <a:defRPr kumimoji="1" sz="3000">
                  <a:solidFill>
                    <a:schemeClr val="tx1"/>
                  </a:solidFill>
                  <a:latin typeface="Arial" panose="020B0604020202020204" pitchFamily="34" charset="0"/>
                </a:defRPr>
              </a:lvl8pPr>
              <a:lvl9pPr marL="3886200" indent="-228600" eaLnBrk="0" fontAlgn="base" hangingPunct="0">
                <a:spcBef>
                  <a:spcPct val="0"/>
                </a:spcBef>
                <a:spcAft>
                  <a:spcPct val="0"/>
                </a:spcAft>
                <a:defRPr kumimoji="1" sz="3000">
                  <a:solidFill>
                    <a:schemeClr val="tx1"/>
                  </a:solidFill>
                  <a:latin typeface="Arial" panose="020B0604020202020204" pitchFamily="34" charset="0"/>
                </a:defRPr>
              </a:lvl9pPr>
            </a:lstStyle>
            <a:p>
              <a:pPr fontAlgn="base">
                <a:spcBef>
                  <a:spcPct val="0"/>
                </a:spcBef>
                <a:spcAft>
                  <a:spcPct val="0"/>
                </a:spcAft>
              </a:pPr>
              <a:r>
                <a:rPr lang="en-US" altLang="en-US" sz="2400">
                  <a:solidFill>
                    <a:srgbClr val="000000"/>
                  </a:solidFill>
                  <a:latin typeface="Times New Roman" panose="02020603050405020304" pitchFamily="18" charset="0"/>
                </a:rPr>
                <a:t>GDP Deflator = Nominal GDP </a:t>
              </a:r>
            </a:p>
            <a:p>
              <a:pPr fontAlgn="base">
                <a:spcBef>
                  <a:spcPct val="0"/>
                </a:spcBef>
                <a:spcAft>
                  <a:spcPct val="0"/>
                </a:spcAft>
              </a:pPr>
              <a:r>
                <a:rPr lang="en-US" altLang="en-US" sz="2400">
                  <a:solidFill>
                    <a:srgbClr val="000000"/>
                  </a:solidFill>
                  <a:latin typeface="Times New Roman" panose="02020603050405020304" pitchFamily="18" charset="0"/>
                </a:rPr>
                <a:t>		      Real GDP</a:t>
              </a:r>
            </a:p>
          </p:txBody>
        </p:sp>
        <p:sp>
          <p:nvSpPr>
            <p:cNvPr id="23560" name="Line 5"/>
            <p:cNvSpPr>
              <a:spLocks noChangeShapeType="1"/>
            </p:cNvSpPr>
            <p:nvPr/>
          </p:nvSpPr>
          <p:spPr bwMode="auto">
            <a:xfrm>
              <a:off x="2736" y="1280"/>
              <a:ext cx="105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kumimoji="1" lang="en-US" sz="3000">
                <a:solidFill>
                  <a:srgbClr val="000000"/>
                </a:solidFill>
                <a:latin typeface="Arial" panose="020B0604020202020204" pitchFamily="34" charset="0"/>
              </a:endParaRPr>
            </a:p>
          </p:txBody>
        </p:sp>
      </p:grpSp>
    </p:spTree>
    <p:extLst>
      <p:ext uri="{BB962C8B-B14F-4D97-AF65-F5344CB8AC3E}">
        <p14:creationId xmlns:p14="http://schemas.microsoft.com/office/powerpoint/2010/main" val="97608117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checkerboard(across)">
                                      <p:cBhvr>
                                        <p:cTn id="7" dur="500"/>
                                        <p:tgtEl>
                                          <p:spTgt spid="358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randombar(horizontal)">
                                      <p:cBhvr>
                                        <p:cTn id="17"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P spid="35844"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2133600" y="381000"/>
            <a:ext cx="8229600" cy="1143000"/>
          </a:xfrm>
        </p:spPr>
        <p:txBody>
          <a:bodyPr rtlCol="0">
            <a:normAutofit/>
          </a:bodyPr>
          <a:lstStyle/>
          <a:p>
            <a:pPr>
              <a:defRPr/>
            </a:pPr>
            <a:r>
              <a:rPr lang="en-US" b="1" dirty="0" smtClean="0">
                <a:solidFill>
                  <a:schemeClr val="accent1">
                    <a:lumMod val="75000"/>
                  </a:schemeClr>
                </a:solidFill>
              </a:rPr>
              <a:t>Gross</a:t>
            </a:r>
            <a:r>
              <a:rPr lang="en-US" b="1" dirty="0" smtClean="0">
                <a:solidFill>
                  <a:schemeClr val="accent1"/>
                </a:solidFill>
              </a:rPr>
              <a:t> Domestic Product</a:t>
            </a:r>
          </a:p>
        </p:txBody>
      </p:sp>
      <p:sp>
        <p:nvSpPr>
          <p:cNvPr id="11267" name="Rectangle 3"/>
          <p:cNvSpPr>
            <a:spLocks noGrp="1" noChangeArrowheads="1"/>
          </p:cNvSpPr>
          <p:nvPr>
            <p:ph idx="1"/>
          </p:nvPr>
        </p:nvSpPr>
        <p:spPr>
          <a:xfrm>
            <a:off x="553154" y="1857022"/>
            <a:ext cx="8082845" cy="4343400"/>
          </a:xfrm>
        </p:spPr>
        <p:txBody>
          <a:bodyPr>
            <a:noAutofit/>
          </a:bodyPr>
          <a:lstStyle/>
          <a:p>
            <a:r>
              <a:rPr lang="en-US" altLang="en-US" sz="4000" b="1" dirty="0" smtClean="0"/>
              <a:t>Gross</a:t>
            </a:r>
            <a:r>
              <a:rPr lang="en-US" altLang="en-US" sz="4000" dirty="0" smtClean="0"/>
              <a:t>= </a:t>
            </a:r>
            <a:r>
              <a:rPr lang="en-US" altLang="en-US" sz="4000" dirty="0"/>
              <a:t>total</a:t>
            </a:r>
          </a:p>
          <a:p>
            <a:endParaRPr lang="en-US" altLang="en-US" sz="4000" dirty="0" smtClean="0"/>
          </a:p>
          <a:p>
            <a:r>
              <a:rPr lang="en-US" altLang="en-US" sz="4000" b="1" dirty="0" smtClean="0"/>
              <a:t>Domestic</a:t>
            </a:r>
            <a:r>
              <a:rPr lang="en-US" altLang="en-US" sz="4000" dirty="0" smtClean="0"/>
              <a:t>= </a:t>
            </a:r>
            <a:r>
              <a:rPr lang="en-US" altLang="en-US" sz="4000" dirty="0"/>
              <a:t>produced anywhere in the 50   states, by anyone</a:t>
            </a:r>
          </a:p>
          <a:p>
            <a:pPr>
              <a:buFontTx/>
              <a:buNone/>
            </a:pPr>
            <a:endParaRPr lang="en-US" altLang="en-US" sz="4000" dirty="0" smtClean="0"/>
          </a:p>
          <a:p>
            <a:r>
              <a:rPr lang="en-US" altLang="en-US" sz="4000" b="1" dirty="0" smtClean="0"/>
              <a:t>Product</a:t>
            </a:r>
            <a:r>
              <a:rPr lang="en-US" altLang="en-US" sz="4000" dirty="0" smtClean="0"/>
              <a:t>= final </a:t>
            </a:r>
            <a:r>
              <a:rPr lang="en-US" altLang="en-US" sz="4000" dirty="0"/>
              <a:t>goods and services</a:t>
            </a:r>
          </a:p>
        </p:txBody>
      </p:sp>
    </p:spTree>
    <p:extLst>
      <p:ext uri="{BB962C8B-B14F-4D97-AF65-F5344CB8AC3E}">
        <p14:creationId xmlns:p14="http://schemas.microsoft.com/office/powerpoint/2010/main" val="3150151056"/>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smtClean="0"/>
              <a:t>Nominal Versus Real GDP</a:t>
            </a:r>
          </a:p>
        </p:txBody>
      </p:sp>
      <p:sp>
        <p:nvSpPr>
          <p:cNvPr id="24579" name="Content Placeholder 2"/>
          <p:cNvSpPr>
            <a:spLocks noGrp="1"/>
          </p:cNvSpPr>
          <p:nvPr>
            <p:ph idx="1"/>
          </p:nvPr>
        </p:nvSpPr>
        <p:spPr/>
        <p:txBody>
          <a:bodyPr/>
          <a:lstStyle/>
          <a:p>
            <a:r>
              <a:rPr lang="en-US" altLang="en-US" b="1" smtClean="0"/>
              <a:t>Nominal GDP- </a:t>
            </a:r>
            <a:r>
              <a:rPr lang="en-US" altLang="en-US" smtClean="0"/>
              <a:t>GDP measured in current prices</a:t>
            </a:r>
          </a:p>
          <a:p>
            <a:r>
              <a:rPr lang="en-US" altLang="en-US" b="1" smtClean="0"/>
              <a:t>Real GDP- </a:t>
            </a:r>
            <a:r>
              <a:rPr lang="en-US" altLang="en-US" smtClean="0"/>
              <a:t>GDP expressed in constant, or unchanging prices</a:t>
            </a:r>
            <a:endParaRPr lang="en-US" altLang="en-US" b="1" smtClean="0"/>
          </a:p>
        </p:txBody>
      </p:sp>
    </p:spTree>
    <p:extLst>
      <p:ext uri="{BB962C8B-B14F-4D97-AF65-F5344CB8AC3E}">
        <p14:creationId xmlns:p14="http://schemas.microsoft.com/office/powerpoint/2010/main" val="162451194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492375" y="2654300"/>
            <a:ext cx="7239000" cy="3568700"/>
            <a:chOff x="384" y="1728"/>
            <a:chExt cx="4560" cy="2248"/>
          </a:xfrm>
        </p:grpSpPr>
        <p:pic>
          <p:nvPicPr>
            <p:cNvPr id="2563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 y="1728"/>
              <a:ext cx="4560" cy="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1" name="Text Box 4"/>
            <p:cNvSpPr txBox="1">
              <a:spLocks noChangeArrowheads="1"/>
            </p:cNvSpPr>
            <p:nvPr/>
          </p:nvSpPr>
          <p:spPr bwMode="auto">
            <a:xfrm>
              <a:off x="480" y="1804"/>
              <a:ext cx="158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pPr>
              <a:r>
                <a:rPr lang="en-US" altLang="en-US" sz="1400" b="1">
                  <a:solidFill>
                    <a:srgbClr val="FFFFFF"/>
                  </a:solidFill>
                </a:rPr>
                <a:t>Nominal and Real GDP</a:t>
              </a:r>
              <a:endParaRPr lang="en-US" altLang="en-US"/>
            </a:p>
          </p:txBody>
        </p:sp>
      </p:grpSp>
      <p:grpSp>
        <p:nvGrpSpPr>
          <p:cNvPr id="3" name="Group 5"/>
          <p:cNvGrpSpPr>
            <a:grpSpLocks/>
          </p:cNvGrpSpPr>
          <p:nvPr/>
        </p:nvGrpSpPr>
        <p:grpSpPr bwMode="auto">
          <a:xfrm>
            <a:off x="2622551" y="3087688"/>
            <a:ext cx="2390775" cy="2665412"/>
            <a:chOff x="431" y="2001"/>
            <a:chExt cx="1506" cy="1679"/>
          </a:xfrm>
        </p:grpSpPr>
        <p:sp>
          <p:nvSpPr>
            <p:cNvPr id="25621" name="Text Box 6"/>
            <p:cNvSpPr txBox="1">
              <a:spLocks noChangeArrowheads="1"/>
            </p:cNvSpPr>
            <p:nvPr/>
          </p:nvSpPr>
          <p:spPr bwMode="auto">
            <a:xfrm>
              <a:off x="800" y="2001"/>
              <a:ext cx="73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50000"/>
                </a:spcBef>
              </a:pPr>
              <a:r>
                <a:rPr lang="en-US" altLang="en-US" sz="1200" b="1"/>
                <a:t>Year 1 Nominal GDP</a:t>
              </a:r>
            </a:p>
          </p:txBody>
        </p:sp>
        <p:sp>
          <p:nvSpPr>
            <p:cNvPr id="25622" name="Text Box 7"/>
            <p:cNvSpPr txBox="1">
              <a:spLocks noChangeArrowheads="1"/>
            </p:cNvSpPr>
            <p:nvPr/>
          </p:nvSpPr>
          <p:spPr bwMode="auto">
            <a:xfrm>
              <a:off x="623" y="2362"/>
              <a:ext cx="12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50000"/>
                </a:spcBef>
              </a:pPr>
              <a:r>
                <a:rPr lang="en-US" altLang="en-US" sz="1000"/>
                <a:t>Suppose an economy‘s entire output is cars and trucks.</a:t>
              </a:r>
            </a:p>
          </p:txBody>
        </p:sp>
        <p:sp>
          <p:nvSpPr>
            <p:cNvPr id="25623" name="Text Box 8"/>
            <p:cNvSpPr txBox="1">
              <a:spLocks noChangeArrowheads="1"/>
            </p:cNvSpPr>
            <p:nvPr/>
          </p:nvSpPr>
          <p:spPr bwMode="auto">
            <a:xfrm>
              <a:off x="623" y="2640"/>
              <a:ext cx="131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50000"/>
                </a:spcBef>
              </a:pPr>
              <a:r>
                <a:rPr lang="en-US" altLang="en-US" sz="1000"/>
                <a:t>This year the economy produces:</a:t>
              </a:r>
            </a:p>
          </p:txBody>
        </p:sp>
        <p:sp>
          <p:nvSpPr>
            <p:cNvPr id="25624" name="Text Box 9"/>
            <p:cNvSpPr txBox="1">
              <a:spLocks noChangeArrowheads="1"/>
            </p:cNvSpPr>
            <p:nvPr/>
          </p:nvSpPr>
          <p:spPr bwMode="auto">
            <a:xfrm>
              <a:off x="437" y="2841"/>
              <a:ext cx="144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50000"/>
                </a:spcBef>
              </a:pPr>
              <a:r>
                <a:rPr lang="en-US" altLang="en-US" sz="900" b="1"/>
                <a:t>10 cars at $15,000 each = $150,000</a:t>
              </a:r>
            </a:p>
            <a:p>
              <a:pPr algn="r">
                <a:lnSpc>
                  <a:spcPct val="90000"/>
                </a:lnSpc>
                <a:spcBef>
                  <a:spcPct val="50000"/>
                </a:spcBef>
              </a:pPr>
              <a:r>
                <a:rPr lang="en-US" altLang="en-US" sz="900" b="1"/>
                <a:t>+ 10 trucks at $20,000 each = $200,000</a:t>
              </a:r>
            </a:p>
            <a:p>
              <a:pPr algn="r">
                <a:lnSpc>
                  <a:spcPct val="90000"/>
                </a:lnSpc>
                <a:spcBef>
                  <a:spcPct val="50000"/>
                </a:spcBef>
              </a:pPr>
              <a:r>
                <a:rPr lang="en-US" altLang="en-US" sz="900" b="1"/>
                <a:t>Total = $350,000</a:t>
              </a:r>
            </a:p>
          </p:txBody>
        </p:sp>
        <p:sp>
          <p:nvSpPr>
            <p:cNvPr id="25625" name="Text Box 10"/>
            <p:cNvSpPr txBox="1">
              <a:spLocks noChangeArrowheads="1"/>
            </p:cNvSpPr>
            <p:nvPr/>
          </p:nvSpPr>
          <p:spPr bwMode="auto">
            <a:xfrm>
              <a:off x="623" y="3238"/>
              <a:ext cx="1248"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kumimoji="1" lang="en-US" altLang="en-US" sz="1000"/>
                <a:t>Since we have used the current year’s prices to express the current year’s output, the result is a nominal GDP of $350,000.</a:t>
              </a:r>
            </a:p>
          </p:txBody>
        </p:sp>
        <p:pic>
          <p:nvPicPr>
            <p:cNvPr id="25626"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7"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 y="2558"/>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8"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 y="3168"/>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9" name="Line 14"/>
            <p:cNvSpPr>
              <a:spLocks noChangeShapeType="1"/>
            </p:cNvSpPr>
            <p:nvPr/>
          </p:nvSpPr>
          <p:spPr bwMode="auto">
            <a:xfrm flipH="1">
              <a:off x="497" y="3081"/>
              <a:ext cx="1299" cy="0"/>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4" name="Group 15"/>
          <p:cNvGrpSpPr>
            <a:grpSpLocks/>
          </p:cNvGrpSpPr>
          <p:nvPr/>
        </p:nvGrpSpPr>
        <p:grpSpPr bwMode="auto">
          <a:xfrm>
            <a:off x="4916489" y="3087687"/>
            <a:ext cx="2422525" cy="2930524"/>
            <a:chOff x="1911" y="2001"/>
            <a:chExt cx="1526" cy="1846"/>
          </a:xfrm>
        </p:grpSpPr>
        <p:sp>
          <p:nvSpPr>
            <p:cNvPr id="25614" name="Text Box 16"/>
            <p:cNvSpPr txBox="1">
              <a:spLocks noChangeArrowheads="1"/>
            </p:cNvSpPr>
            <p:nvPr/>
          </p:nvSpPr>
          <p:spPr bwMode="auto">
            <a:xfrm>
              <a:off x="2103" y="2362"/>
              <a:ext cx="1334"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kumimoji="1" lang="en-US" altLang="en-US" sz="1000"/>
                <a:t>In the second year, the economy’s output does not increase, but the prices of the cars and trucks do: </a:t>
              </a:r>
            </a:p>
          </p:txBody>
        </p:sp>
        <p:sp>
          <p:nvSpPr>
            <p:cNvPr id="25615" name="Text Box 17"/>
            <p:cNvSpPr txBox="1">
              <a:spLocks noChangeArrowheads="1"/>
            </p:cNvSpPr>
            <p:nvPr/>
          </p:nvSpPr>
          <p:spPr bwMode="auto">
            <a:xfrm>
              <a:off x="2103" y="3178"/>
              <a:ext cx="1321" cy="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50000"/>
                </a:spcBef>
              </a:pPr>
              <a:r>
                <a:rPr kumimoji="1" lang="en-US" altLang="en-US" sz="1000"/>
                <a:t>This new GDP figure of $370,000 is misleading. GDP rises because of an increase in prices. Economists prefer to have a measure of GDP that is not affected by changes in prices. So they calculate real GDP.</a:t>
              </a:r>
            </a:p>
          </p:txBody>
        </p:sp>
        <p:sp>
          <p:nvSpPr>
            <p:cNvPr id="25616" name="Text Box 18"/>
            <p:cNvSpPr txBox="1">
              <a:spLocks noChangeArrowheads="1"/>
            </p:cNvSpPr>
            <p:nvPr/>
          </p:nvSpPr>
          <p:spPr bwMode="auto">
            <a:xfrm>
              <a:off x="1917" y="2770"/>
              <a:ext cx="144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50000"/>
                </a:spcBef>
              </a:pPr>
              <a:r>
                <a:rPr lang="en-US" altLang="en-US" sz="900" b="1"/>
                <a:t>10 cars at $16,000 each = $160,000</a:t>
              </a:r>
            </a:p>
            <a:p>
              <a:pPr algn="r">
                <a:lnSpc>
                  <a:spcPct val="90000"/>
                </a:lnSpc>
                <a:spcBef>
                  <a:spcPct val="50000"/>
                </a:spcBef>
              </a:pPr>
              <a:r>
                <a:rPr lang="en-US" altLang="en-US" sz="900" b="1"/>
                <a:t>+ 10 trucks at $21,000 each = $210,000</a:t>
              </a:r>
            </a:p>
            <a:p>
              <a:pPr algn="r">
                <a:lnSpc>
                  <a:spcPct val="90000"/>
                </a:lnSpc>
                <a:spcBef>
                  <a:spcPct val="50000"/>
                </a:spcBef>
              </a:pPr>
              <a:r>
                <a:rPr lang="en-US" altLang="en-US" sz="900" b="1"/>
                <a:t>Total = $370,000</a:t>
              </a:r>
            </a:p>
          </p:txBody>
        </p:sp>
        <p:pic>
          <p:nvPicPr>
            <p:cNvPr id="25617"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1"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8"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1" y="311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9" name="Line 21"/>
            <p:cNvSpPr>
              <a:spLocks noChangeShapeType="1"/>
            </p:cNvSpPr>
            <p:nvPr/>
          </p:nvSpPr>
          <p:spPr bwMode="auto">
            <a:xfrm flipH="1">
              <a:off x="1977" y="3010"/>
              <a:ext cx="1299" cy="0"/>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20" name="Text Box 22"/>
            <p:cNvSpPr txBox="1">
              <a:spLocks noChangeArrowheads="1"/>
            </p:cNvSpPr>
            <p:nvPr/>
          </p:nvSpPr>
          <p:spPr bwMode="auto">
            <a:xfrm>
              <a:off x="2309" y="2001"/>
              <a:ext cx="73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50000"/>
                </a:spcBef>
              </a:pPr>
              <a:r>
                <a:rPr lang="en-US" altLang="en-US" sz="1200" b="1"/>
                <a:t>Year 2 Nominal GDP</a:t>
              </a:r>
            </a:p>
          </p:txBody>
        </p:sp>
      </p:grpSp>
      <p:grpSp>
        <p:nvGrpSpPr>
          <p:cNvPr id="5" name="Group 23"/>
          <p:cNvGrpSpPr>
            <a:grpSpLocks/>
          </p:cNvGrpSpPr>
          <p:nvPr/>
        </p:nvGrpSpPr>
        <p:grpSpPr bwMode="auto">
          <a:xfrm>
            <a:off x="7229476" y="3087687"/>
            <a:ext cx="2422525" cy="2936874"/>
            <a:chOff x="3333" y="2001"/>
            <a:chExt cx="1526" cy="1850"/>
          </a:xfrm>
        </p:grpSpPr>
        <p:sp>
          <p:nvSpPr>
            <p:cNvPr id="25607" name="Text Box 24"/>
            <p:cNvSpPr txBox="1">
              <a:spLocks noChangeArrowheads="1"/>
            </p:cNvSpPr>
            <p:nvPr/>
          </p:nvSpPr>
          <p:spPr bwMode="auto">
            <a:xfrm>
              <a:off x="3344" y="3264"/>
              <a:ext cx="144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50000"/>
                </a:spcBef>
              </a:pPr>
              <a:r>
                <a:rPr lang="en-US" altLang="en-US" sz="900" b="1"/>
                <a:t>10 cars at $15,000 each = $150,000</a:t>
              </a:r>
            </a:p>
            <a:p>
              <a:pPr algn="r">
                <a:lnSpc>
                  <a:spcPct val="90000"/>
                </a:lnSpc>
                <a:spcBef>
                  <a:spcPct val="50000"/>
                </a:spcBef>
              </a:pPr>
              <a:r>
                <a:rPr lang="en-US" altLang="en-US" sz="900" b="1"/>
                <a:t>+ 10 trucks at $20,000 each = $200,000</a:t>
              </a:r>
            </a:p>
            <a:p>
              <a:pPr algn="r">
                <a:lnSpc>
                  <a:spcPct val="90000"/>
                </a:lnSpc>
                <a:spcBef>
                  <a:spcPct val="50000"/>
                </a:spcBef>
              </a:pPr>
              <a:r>
                <a:rPr lang="en-US" altLang="en-US" sz="900" b="1"/>
                <a:t>Total = $350,000</a:t>
              </a:r>
            </a:p>
          </p:txBody>
        </p:sp>
        <p:sp>
          <p:nvSpPr>
            <p:cNvPr id="25608" name="Line 25"/>
            <p:cNvSpPr>
              <a:spLocks noChangeShapeType="1"/>
            </p:cNvSpPr>
            <p:nvPr/>
          </p:nvSpPr>
          <p:spPr bwMode="auto">
            <a:xfrm flipH="1">
              <a:off x="3404" y="3504"/>
              <a:ext cx="1299" cy="0"/>
            </a:xfrm>
            <a:prstGeom prst="line">
              <a:avLst/>
            </a:prstGeom>
            <a:noFill/>
            <a:ln w="12700">
              <a:solidFill>
                <a:schemeClr val="tx1"/>
              </a:solidFill>
              <a:miter lim="800000"/>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09" name="Text Box 26"/>
            <p:cNvSpPr txBox="1">
              <a:spLocks noChangeArrowheads="1"/>
            </p:cNvSpPr>
            <p:nvPr/>
          </p:nvSpPr>
          <p:spPr bwMode="auto">
            <a:xfrm>
              <a:off x="3525" y="2362"/>
              <a:ext cx="1334" cy="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kumimoji="1" lang="en-US" altLang="en-US" sz="1000"/>
                <a:t>To correct for an increase in prices, economists establish a set of constant prices by choosing one year as a base year. When they calculate real GDP for other years, they use the prices</a:t>
              </a:r>
            </a:p>
            <a:p>
              <a:r>
                <a:rPr kumimoji="1" lang="en-US" altLang="en-US" sz="1000"/>
                <a:t>from the base year. So we calculate the real GDP for Year 2 using the prices from Year 1: </a:t>
              </a:r>
            </a:p>
          </p:txBody>
        </p:sp>
        <p:pic>
          <p:nvPicPr>
            <p:cNvPr id="25610" name="Picture 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3" y="2304"/>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Text Box 28"/>
            <p:cNvSpPr txBox="1">
              <a:spLocks noChangeArrowheads="1"/>
            </p:cNvSpPr>
            <p:nvPr/>
          </p:nvSpPr>
          <p:spPr bwMode="auto">
            <a:xfrm>
              <a:off x="3781" y="2001"/>
              <a:ext cx="618"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ct val="50000"/>
                </a:spcBef>
              </a:pPr>
              <a:r>
                <a:rPr lang="en-US" altLang="en-US" sz="1200" b="1"/>
                <a:t>Year 3 Real GDP</a:t>
              </a:r>
            </a:p>
          </p:txBody>
        </p:sp>
        <p:sp>
          <p:nvSpPr>
            <p:cNvPr id="25612" name="Text Box 29"/>
            <p:cNvSpPr txBox="1">
              <a:spLocks noChangeArrowheads="1"/>
            </p:cNvSpPr>
            <p:nvPr/>
          </p:nvSpPr>
          <p:spPr bwMode="auto">
            <a:xfrm>
              <a:off x="3528" y="3618"/>
              <a:ext cx="124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50000"/>
                </a:spcBef>
              </a:pPr>
              <a:r>
                <a:rPr kumimoji="1" lang="en-US" altLang="en-US" sz="1000"/>
                <a:t>Real GDP for Year 2, therefore, is $350,000</a:t>
              </a:r>
            </a:p>
          </p:txBody>
        </p:sp>
        <p:pic>
          <p:nvPicPr>
            <p:cNvPr id="25613"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6" y="355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606" name="Rectangle 31"/>
          <p:cNvSpPr>
            <a:spLocks noGrp="1"/>
          </p:cNvSpPr>
          <p:nvPr>
            <p:ph type="title"/>
          </p:nvPr>
        </p:nvSpPr>
        <p:spPr/>
        <p:txBody>
          <a:bodyPr/>
          <a:lstStyle/>
          <a:p>
            <a:r>
              <a:rPr lang="en-US" altLang="en-US" smtClean="0"/>
              <a:t>Real and Nominal GDP</a:t>
            </a:r>
          </a:p>
        </p:txBody>
      </p:sp>
    </p:spTree>
    <p:extLst>
      <p:ext uri="{BB962C8B-B14F-4D97-AF65-F5344CB8AC3E}">
        <p14:creationId xmlns:p14="http://schemas.microsoft.com/office/powerpoint/2010/main" val="5683217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ssolve">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smtClean="0"/>
              <a:t>Economic Growth</a:t>
            </a:r>
          </a:p>
        </p:txBody>
      </p:sp>
      <p:sp>
        <p:nvSpPr>
          <p:cNvPr id="26627" name="Content Placeholder 2"/>
          <p:cNvSpPr>
            <a:spLocks noGrp="1"/>
          </p:cNvSpPr>
          <p:nvPr>
            <p:ph idx="1"/>
          </p:nvPr>
        </p:nvSpPr>
        <p:spPr/>
        <p:txBody>
          <a:bodyPr/>
          <a:lstStyle/>
          <a:p>
            <a:r>
              <a:rPr lang="en-US" altLang="en-US" smtClean="0"/>
              <a:t>Economic growth is measured by finding </a:t>
            </a:r>
            <a:r>
              <a:rPr lang="en-US" altLang="en-US" b="1" smtClean="0"/>
              <a:t>real GDP per capita </a:t>
            </a:r>
            <a:r>
              <a:rPr lang="en-US" altLang="en-US" smtClean="0"/>
              <a:t>(real GDP divided by the total population)</a:t>
            </a:r>
          </a:p>
          <a:p>
            <a:r>
              <a:rPr lang="en-US" altLang="en-US" smtClean="0"/>
              <a:t>Real GDP per capita is considered the best measure of a nation’s standard of living.</a:t>
            </a:r>
          </a:p>
          <a:p>
            <a:r>
              <a:rPr lang="en-US" altLang="en-US" smtClean="0"/>
              <a:t>The basic measure of a nation’s economic growth rate is the percentage change of real GDP over a given period of time</a:t>
            </a:r>
          </a:p>
        </p:txBody>
      </p:sp>
    </p:spTree>
    <p:extLst>
      <p:ext uri="{BB962C8B-B14F-4D97-AF65-F5344CB8AC3E}">
        <p14:creationId xmlns:p14="http://schemas.microsoft.com/office/powerpoint/2010/main" val="119903131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953000" y="304800"/>
            <a:ext cx="6019800" cy="1143000"/>
          </a:xfrm>
        </p:spPr>
        <p:txBody>
          <a:bodyPr/>
          <a:lstStyle/>
          <a:p>
            <a:r>
              <a:rPr lang="en-US" altLang="en-US" b="1" smtClean="0">
                <a:solidFill>
                  <a:schemeClr val="accent1"/>
                </a:solidFill>
              </a:rPr>
              <a:t>Per Capita GDP</a:t>
            </a:r>
          </a:p>
        </p:txBody>
      </p:sp>
      <p:sp>
        <p:nvSpPr>
          <p:cNvPr id="27651" name="Rectangle 3"/>
          <p:cNvSpPr>
            <a:spLocks noGrp="1" noChangeArrowheads="1"/>
          </p:cNvSpPr>
          <p:nvPr>
            <p:ph idx="1"/>
          </p:nvPr>
        </p:nvSpPr>
        <p:spPr>
          <a:xfrm>
            <a:off x="3429000" y="1905000"/>
            <a:ext cx="6781800" cy="685800"/>
          </a:xfrm>
        </p:spPr>
        <p:txBody>
          <a:bodyPr/>
          <a:lstStyle/>
          <a:p>
            <a:pPr>
              <a:buFontTx/>
              <a:buNone/>
            </a:pPr>
            <a:r>
              <a:rPr lang="en-US" altLang="en-US" b="1" smtClean="0"/>
              <a:t>GDP divided by a country’s population</a:t>
            </a:r>
          </a:p>
        </p:txBody>
      </p:sp>
      <p:pic>
        <p:nvPicPr>
          <p:cNvPr id="2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819400"/>
            <a:ext cx="7391400" cy="391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139220"/>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Other Income and Output Measures</a:t>
            </a:r>
            <a:endParaRPr lang="en-US" dirty="0"/>
          </a:p>
        </p:txBody>
      </p:sp>
      <p:sp>
        <p:nvSpPr>
          <p:cNvPr id="28675" name="Content Placeholder 2"/>
          <p:cNvSpPr>
            <a:spLocks noGrp="1"/>
          </p:cNvSpPr>
          <p:nvPr>
            <p:ph idx="1"/>
          </p:nvPr>
        </p:nvSpPr>
        <p:spPr/>
        <p:txBody>
          <a:bodyPr/>
          <a:lstStyle/>
          <a:p>
            <a:r>
              <a:rPr lang="en-US" altLang="en-US" smtClean="0"/>
              <a:t>GDP is the primary measure of output</a:t>
            </a:r>
          </a:p>
          <a:p>
            <a:r>
              <a:rPr lang="en-US" altLang="en-US" b="1" smtClean="0"/>
              <a:t>Gross National Product (GNP)- </a:t>
            </a:r>
            <a:r>
              <a:rPr lang="en-US" altLang="en-US" smtClean="0"/>
              <a:t>the annual income earned by U.S. owned firms and U.S. citizens</a:t>
            </a:r>
          </a:p>
          <a:p>
            <a:pPr lvl="1"/>
            <a:r>
              <a:rPr lang="en-US" altLang="en-US" b="1" smtClean="0"/>
              <a:t>Depreciation </a:t>
            </a:r>
            <a:r>
              <a:rPr lang="en-US" altLang="en-US" smtClean="0"/>
              <a:t>(the loss of the value of capital  equipment that results from normal wear and tear) is not taken into account</a:t>
            </a:r>
          </a:p>
        </p:txBody>
      </p:sp>
    </p:spTree>
    <p:extLst>
      <p:ext uri="{BB962C8B-B14F-4D97-AF65-F5344CB8AC3E}">
        <p14:creationId xmlns:p14="http://schemas.microsoft.com/office/powerpoint/2010/main" val="172888725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Aggregate Supply</a:t>
            </a:r>
          </a:p>
        </p:txBody>
      </p:sp>
      <p:sp>
        <p:nvSpPr>
          <p:cNvPr id="3" name="Content Placeholder 2"/>
          <p:cNvSpPr>
            <a:spLocks noGrp="1"/>
          </p:cNvSpPr>
          <p:nvPr>
            <p:ph idx="1"/>
          </p:nvPr>
        </p:nvSpPr>
        <p:spPr/>
        <p:txBody>
          <a:bodyPr rtlCol="0">
            <a:normAutofit/>
          </a:bodyPr>
          <a:lstStyle/>
          <a:p>
            <a:pPr marL="274320" indent="-274320">
              <a:spcAft>
                <a:spcPts val="0"/>
              </a:spcAft>
              <a:buClr>
                <a:schemeClr val="accent3"/>
              </a:buClr>
              <a:buFont typeface="Wingdings 2"/>
              <a:buChar char=""/>
              <a:defRPr/>
            </a:pPr>
            <a:r>
              <a:rPr lang="en-US" b="1" dirty="0" smtClean="0"/>
              <a:t>Aggregate Supply- </a:t>
            </a:r>
            <a:r>
              <a:rPr lang="en-US" dirty="0" smtClean="0"/>
              <a:t>the total amount of goods and services in the economy available at all possible price levels</a:t>
            </a:r>
            <a:endParaRPr lang="en-US" b="1" dirty="0" smtClean="0"/>
          </a:p>
          <a:p>
            <a:pPr marL="640080" lvl="1" indent="-246888">
              <a:spcAft>
                <a:spcPts val="0"/>
              </a:spcAft>
              <a:buFont typeface="Wingdings 2"/>
              <a:buChar char=""/>
              <a:defRPr/>
            </a:pPr>
            <a:r>
              <a:rPr lang="en-US" dirty="0" smtClean="0"/>
              <a:t>Economists add up the total supply of goods and services produced for sale in the economy (GDP)</a:t>
            </a:r>
          </a:p>
          <a:p>
            <a:pPr marL="640080" lvl="1" indent="-246888">
              <a:spcAft>
                <a:spcPts val="0"/>
              </a:spcAft>
              <a:buFont typeface="Wingdings 2"/>
              <a:buChar char=""/>
              <a:defRPr/>
            </a:pPr>
            <a:r>
              <a:rPr lang="en-US" dirty="0" smtClean="0"/>
              <a:t>Calculate the </a:t>
            </a:r>
            <a:r>
              <a:rPr lang="en-US" b="1" dirty="0" smtClean="0"/>
              <a:t>price level </a:t>
            </a:r>
            <a:r>
              <a:rPr lang="en-US" dirty="0" smtClean="0"/>
              <a:t>(the average of all prices in the economy)</a:t>
            </a:r>
          </a:p>
          <a:p>
            <a:pPr marL="274320" indent="-274320">
              <a:spcAft>
                <a:spcPts val="0"/>
              </a:spcAft>
              <a:buClr>
                <a:schemeClr val="accent3"/>
              </a:buClr>
              <a:buFont typeface="Wingdings 2"/>
              <a:buChar char=""/>
              <a:defRPr/>
            </a:pPr>
            <a:r>
              <a:rPr lang="en-US" dirty="0" smtClean="0"/>
              <a:t>As the prices of most goods and services change, the price level changes.</a:t>
            </a:r>
          </a:p>
          <a:p>
            <a:pPr marL="274320" indent="-274320">
              <a:spcAft>
                <a:spcPts val="0"/>
              </a:spcAft>
              <a:buClr>
                <a:schemeClr val="accent3"/>
              </a:buClr>
              <a:buFont typeface="Wingdings 2"/>
              <a:buChar char=""/>
              <a:defRPr/>
            </a:pPr>
            <a:r>
              <a:rPr lang="en-US" dirty="0" smtClean="0"/>
              <a:t>Firms respond by changing their output (real GDP)</a:t>
            </a:r>
          </a:p>
          <a:p>
            <a:pPr marL="640080" lvl="1" indent="-246888">
              <a:spcAft>
                <a:spcPts val="0"/>
              </a:spcAft>
              <a:buFont typeface="Wingdings 2"/>
              <a:buChar char=""/>
              <a:defRPr/>
            </a:pPr>
            <a:r>
              <a:rPr lang="en-US" dirty="0" smtClean="0"/>
              <a:t>Prices rise- production increases</a:t>
            </a:r>
          </a:p>
          <a:p>
            <a:pPr marL="640080" lvl="1" indent="-246888">
              <a:spcAft>
                <a:spcPts val="0"/>
              </a:spcAft>
              <a:buFont typeface="Wingdings 2"/>
              <a:buChar char=""/>
              <a:defRPr/>
            </a:pPr>
            <a:r>
              <a:rPr lang="en-US" dirty="0" smtClean="0"/>
              <a:t>Prices fall- production decreases</a:t>
            </a:r>
            <a:endParaRPr lang="en-US" dirty="0"/>
          </a:p>
        </p:txBody>
      </p:sp>
    </p:spTree>
    <p:extLst>
      <p:ext uri="{BB962C8B-B14F-4D97-AF65-F5344CB8AC3E}">
        <p14:creationId xmlns:p14="http://schemas.microsoft.com/office/powerpoint/2010/main" val="409521757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953000" y="381000"/>
            <a:ext cx="6019800" cy="1143000"/>
          </a:xfrm>
        </p:spPr>
        <p:txBody>
          <a:bodyPr/>
          <a:lstStyle/>
          <a:p>
            <a:r>
              <a:rPr lang="en-US" altLang="en-US" b="1" smtClean="0">
                <a:solidFill>
                  <a:schemeClr val="accent1"/>
                </a:solidFill>
              </a:rPr>
              <a:t>Aggregate Supply</a:t>
            </a:r>
          </a:p>
        </p:txBody>
      </p:sp>
      <p:pic>
        <p:nvPicPr>
          <p:cNvPr id="30723" name="Picture 4" descr="http://img.sparknotes.com/figures/3/31d5c746a3dad4ab3eb48ba28b0fc043/asgraph.g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43400" y="2133600"/>
            <a:ext cx="48387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9399429"/>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Aggregate Demand</a:t>
            </a:r>
          </a:p>
        </p:txBody>
      </p:sp>
      <p:sp>
        <p:nvSpPr>
          <p:cNvPr id="31747" name="Content Placeholder 2"/>
          <p:cNvSpPr>
            <a:spLocks noGrp="1"/>
          </p:cNvSpPr>
          <p:nvPr>
            <p:ph idx="1"/>
          </p:nvPr>
        </p:nvSpPr>
        <p:spPr/>
        <p:txBody>
          <a:bodyPr/>
          <a:lstStyle/>
          <a:p>
            <a:r>
              <a:rPr lang="en-US" altLang="en-US" b="1" smtClean="0"/>
              <a:t>Aggregate Demand- </a:t>
            </a:r>
            <a:r>
              <a:rPr lang="en-US" altLang="en-US" smtClean="0"/>
              <a:t>the amount of goods and services in the economy that will be purchased at all possible price levels</a:t>
            </a:r>
          </a:p>
          <a:p>
            <a:pPr lvl="1"/>
            <a:r>
              <a:rPr lang="en-US" altLang="en-US" smtClean="0"/>
              <a:t>Lower price levels means greater purchasing power for households; falling prices increase wealth and demand</a:t>
            </a:r>
          </a:p>
          <a:p>
            <a:pPr lvl="1"/>
            <a:r>
              <a:rPr lang="en-US" altLang="en-US" smtClean="0"/>
              <a:t>Higher price levels causes purchasing power to decline; reduction in the quantity of goods and services demanded</a:t>
            </a:r>
          </a:p>
        </p:txBody>
      </p:sp>
    </p:spTree>
    <p:extLst>
      <p:ext uri="{BB962C8B-B14F-4D97-AF65-F5344CB8AC3E}">
        <p14:creationId xmlns:p14="http://schemas.microsoft.com/office/powerpoint/2010/main" val="258195051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econ_template">
  <a:themeElements>
    <a:clrScheme name="">
      <a:dk1>
        <a:srgbClr val="000000"/>
      </a:dk1>
      <a:lt1>
        <a:srgbClr val="006666"/>
      </a:lt1>
      <a:dk2>
        <a:srgbClr val="800000"/>
      </a:dk2>
      <a:lt2>
        <a:srgbClr val="4D4D4D"/>
      </a:lt2>
      <a:accent1>
        <a:srgbClr val="CC9900"/>
      </a:accent1>
      <a:accent2>
        <a:srgbClr val="800000"/>
      </a:accent2>
      <a:accent3>
        <a:srgbClr val="AAB8B8"/>
      </a:accent3>
      <a:accent4>
        <a:srgbClr val="000000"/>
      </a:accent4>
      <a:accent5>
        <a:srgbClr val="E2CAAA"/>
      </a:accent5>
      <a:accent6>
        <a:srgbClr val="730000"/>
      </a:accent6>
      <a:hlink>
        <a:srgbClr val="000099"/>
      </a:hlink>
      <a:folHlink>
        <a:srgbClr val="003300"/>
      </a:folHlink>
    </a:clrScheme>
    <a:fontScheme name="econ_template.po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20000"/>
          </a:spcBef>
          <a:spcAft>
            <a:spcPct val="0"/>
          </a:spcAft>
          <a:buClrTx/>
          <a:buSzTx/>
          <a:buFontTx/>
          <a:buChar char="•"/>
          <a:tabLst/>
          <a:defRPr kumimoji="1" lang="en-US" altLang="en-US" sz="3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20000"/>
          </a:spcBef>
          <a:spcAft>
            <a:spcPct val="0"/>
          </a:spcAft>
          <a:buClrTx/>
          <a:buSzTx/>
          <a:buFontTx/>
          <a:buChar char="•"/>
          <a:tabLst/>
          <a:defRPr kumimoji="1" lang="en-US" altLang="en-US" sz="3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econ_template.pot 1">
        <a:dk1>
          <a:srgbClr val="4D4D4D"/>
        </a:dk1>
        <a:lt1>
          <a:srgbClr val="FFFFFF"/>
        </a:lt1>
        <a:dk2>
          <a:srgbClr val="006666"/>
        </a:dk2>
        <a:lt2>
          <a:srgbClr val="CC9900"/>
        </a:lt2>
        <a:accent1>
          <a:srgbClr val="CC9900"/>
        </a:accent1>
        <a:accent2>
          <a:srgbClr val="800000"/>
        </a:accent2>
        <a:accent3>
          <a:srgbClr val="AAB8B8"/>
        </a:accent3>
        <a:accent4>
          <a:srgbClr val="DADADA"/>
        </a:accent4>
        <a:accent5>
          <a:srgbClr val="E2CAAA"/>
        </a:accent5>
        <a:accent6>
          <a:srgbClr val="730000"/>
        </a:accent6>
        <a:hlink>
          <a:srgbClr val="C0C0C0"/>
        </a:hlink>
        <a:folHlink>
          <a:srgbClr val="969696"/>
        </a:folHlink>
      </a:clrScheme>
      <a:clrMap bg1="dk2" tx1="lt1" bg2="dk1" tx2="lt2" accent1="accent1" accent2="accent2" accent3="accent3" accent4="accent4" accent5="accent5" accent6="accent6" hlink="hlink" folHlink="folHlink"/>
    </a:extraClrScheme>
    <a:extraClrScheme>
      <a:clrScheme name="econ_template.pot 2">
        <a:dk1>
          <a:srgbClr val="010000"/>
        </a:dk1>
        <a:lt1>
          <a:srgbClr val="C0C0C0"/>
        </a:lt1>
        <a:dk2>
          <a:srgbClr val="010000"/>
        </a:dk2>
        <a:lt2>
          <a:srgbClr val="C0C0C0"/>
        </a:lt2>
        <a:accent1>
          <a:srgbClr val="969696"/>
        </a:accent1>
        <a:accent2>
          <a:srgbClr val="000000"/>
        </a:accent2>
        <a:accent3>
          <a:srgbClr val="DCDCDC"/>
        </a:accent3>
        <a:accent4>
          <a:srgbClr val="010000"/>
        </a:accent4>
        <a:accent5>
          <a:srgbClr val="C9C9C9"/>
        </a:accent5>
        <a:accent6>
          <a:srgbClr val="000000"/>
        </a:accent6>
        <a:hlink>
          <a:srgbClr val="FFFFFF"/>
        </a:hlink>
        <a:folHlink>
          <a:srgbClr val="EAEAEA"/>
        </a:folHlink>
      </a:clrScheme>
      <a:clrMap bg1="lt1" tx1="dk1" bg2="lt2" tx2="dk2" accent1="accent1" accent2="accent2" accent3="accent3" accent4="accent4" accent5="accent5" accent6="accent6" hlink="hlink" folHlink="folHlink"/>
    </a:extraClrScheme>
    <a:extraClrScheme>
      <a:clrScheme name="econ_template.pot 3">
        <a:dk1>
          <a:srgbClr val="4D4D4D"/>
        </a:dk1>
        <a:lt1>
          <a:srgbClr val="99CCFF"/>
        </a:lt1>
        <a:dk2>
          <a:srgbClr val="4D4D4D"/>
        </a:dk2>
        <a:lt2>
          <a:srgbClr val="000000"/>
        </a:lt2>
        <a:accent1>
          <a:srgbClr val="990099"/>
        </a:accent1>
        <a:accent2>
          <a:srgbClr val="FFCC00"/>
        </a:accent2>
        <a:accent3>
          <a:srgbClr val="CAE2FF"/>
        </a:accent3>
        <a:accent4>
          <a:srgbClr val="404040"/>
        </a:accent4>
        <a:accent5>
          <a:srgbClr val="CAAACA"/>
        </a:accent5>
        <a:accent6>
          <a:srgbClr val="E7B900"/>
        </a:accent6>
        <a:hlink>
          <a:srgbClr val="FFFFFF"/>
        </a:hlink>
        <a:folHlink>
          <a:srgbClr val="EAEAEA"/>
        </a:folHlink>
      </a:clrScheme>
      <a:clrMap bg1="lt1" tx1="dk1" bg2="lt2" tx2="dk2" accent1="accent1" accent2="accent2" accent3="accent3" accent4="accent4" accent5="accent5" accent6="accent6" hlink="hlink" folHlink="folHlink"/>
    </a:extraClrScheme>
    <a:extraClrScheme>
      <a:clrScheme name="econ_template.pot 4">
        <a:dk1>
          <a:srgbClr val="000000"/>
        </a:dk1>
        <a:lt1>
          <a:srgbClr val="FFFF00"/>
        </a:lt1>
        <a:dk2>
          <a:srgbClr val="000066"/>
        </a:dk2>
        <a:lt2>
          <a:srgbClr val="99CC00"/>
        </a:lt2>
        <a:accent1>
          <a:srgbClr val="99CC00"/>
        </a:accent1>
        <a:accent2>
          <a:srgbClr val="FFFF00"/>
        </a:accent2>
        <a:accent3>
          <a:srgbClr val="AAAAB8"/>
        </a:accent3>
        <a:accent4>
          <a:srgbClr val="DADA00"/>
        </a:accent4>
        <a:accent5>
          <a:srgbClr val="CAE2AA"/>
        </a:accent5>
        <a:accent6>
          <a:srgbClr val="E7E700"/>
        </a:accent6>
        <a:hlink>
          <a:srgbClr val="9999FF"/>
        </a:hlink>
        <a:folHlink>
          <a:srgbClr val="9933FF"/>
        </a:folHlink>
      </a:clrScheme>
      <a:clrMap bg1="dk2" tx1="lt1" bg2="dk1" tx2="lt2" accent1="accent1" accent2="accent2" accent3="accent3" accent4="accent4" accent5="accent5" accent6="accent6" hlink="hlink" folHlink="folHlink"/>
    </a:extraClrScheme>
    <a:extraClrScheme>
      <a:clrScheme name="econ_template.pot 5">
        <a:dk1>
          <a:srgbClr val="969696"/>
        </a:dk1>
        <a:lt1>
          <a:srgbClr val="FFCC00"/>
        </a:lt1>
        <a:dk2>
          <a:srgbClr val="FF6600"/>
        </a:dk2>
        <a:lt2>
          <a:srgbClr val="009900"/>
        </a:lt2>
        <a:accent1>
          <a:srgbClr val="FFCC00"/>
        </a:accent1>
        <a:accent2>
          <a:srgbClr val="009900"/>
        </a:accent2>
        <a:accent3>
          <a:srgbClr val="FFB8AA"/>
        </a:accent3>
        <a:accent4>
          <a:srgbClr val="DAAE00"/>
        </a:accent4>
        <a:accent5>
          <a:srgbClr val="FFE2AA"/>
        </a:accent5>
        <a:accent6>
          <a:srgbClr val="008A00"/>
        </a:accent6>
        <a:hlink>
          <a:srgbClr val="FFFFFF"/>
        </a:hlink>
        <a:folHlink>
          <a:srgbClr val="FF9966"/>
        </a:folHlink>
      </a:clrScheme>
      <a:clrMap bg1="dk2" tx1="lt1" bg2="dk1" tx2="lt2" accent1="accent1" accent2="accent2" accent3="accent3" accent4="accent4" accent5="accent5" accent6="accent6" hlink="hlink" folHlink="folHlink"/>
    </a:extraClrScheme>
    <a:extraClrScheme>
      <a:clrScheme name="econ_template.pot 6">
        <a:dk1>
          <a:srgbClr val="000000"/>
        </a:dk1>
        <a:lt1>
          <a:srgbClr val="FFCC00"/>
        </a:lt1>
        <a:dk2>
          <a:srgbClr val="336600"/>
        </a:dk2>
        <a:lt2>
          <a:srgbClr val="969696"/>
        </a:lt2>
        <a:accent1>
          <a:srgbClr val="336600"/>
        </a:accent1>
        <a:accent2>
          <a:srgbClr val="CCCC00"/>
        </a:accent2>
        <a:accent3>
          <a:srgbClr val="FFE2AA"/>
        </a:accent3>
        <a:accent4>
          <a:srgbClr val="000000"/>
        </a:accent4>
        <a:accent5>
          <a:srgbClr val="ADB8AA"/>
        </a:accent5>
        <a:accent6>
          <a:srgbClr val="B9B900"/>
        </a:accent6>
        <a:hlink>
          <a:srgbClr val="FFFFFF"/>
        </a:hlink>
        <a:folHlink>
          <a:srgbClr val="FFFFAF"/>
        </a:folHlink>
      </a:clrScheme>
      <a:clrMap bg1="lt1" tx1="dk1" bg2="lt2" tx2="dk2" accent1="accent1" accent2="accent2" accent3="accent3" accent4="accent4" accent5="accent5" accent6="accent6" hlink="hlink" folHlink="folHlink"/>
    </a:extraClrScheme>
    <a:extraClrScheme>
      <a:clrScheme name="econ_template.pot 7">
        <a:dk1>
          <a:srgbClr val="010000"/>
        </a:dk1>
        <a:lt1>
          <a:srgbClr val="99CCFF"/>
        </a:lt1>
        <a:dk2>
          <a:srgbClr val="666633"/>
        </a:dk2>
        <a:lt2>
          <a:srgbClr val="969696"/>
        </a:lt2>
        <a:accent1>
          <a:srgbClr val="666633"/>
        </a:accent1>
        <a:accent2>
          <a:srgbClr val="FFCC00"/>
        </a:accent2>
        <a:accent3>
          <a:srgbClr val="CAE2FF"/>
        </a:accent3>
        <a:accent4>
          <a:srgbClr val="010000"/>
        </a:accent4>
        <a:accent5>
          <a:srgbClr val="B8B8AD"/>
        </a:accent5>
        <a:accent6>
          <a:srgbClr val="E7B900"/>
        </a:accent6>
        <a:hlink>
          <a:srgbClr val="FFFFFF"/>
        </a:hlink>
        <a:folHlink>
          <a:srgbClr val="CCECFF"/>
        </a:folHlink>
      </a:clrScheme>
      <a:clrMap bg1="lt1" tx1="dk1" bg2="lt2" tx2="dk2" accent1="accent1" accent2="accent2" accent3="accent3" accent4="accent4" accent5="accent5" accent6="accent6" hlink="hlink" folHlink="folHlink"/>
    </a:extraClrScheme>
    <a:extraClrScheme>
      <a:clrScheme name="econ_template.pot 8">
        <a:dk1>
          <a:srgbClr val="9900CC"/>
        </a:dk1>
        <a:lt1>
          <a:srgbClr val="FFCC00"/>
        </a:lt1>
        <a:dk2>
          <a:srgbClr val="FF3300"/>
        </a:dk2>
        <a:lt2>
          <a:srgbClr val="969696"/>
        </a:lt2>
        <a:accent1>
          <a:srgbClr val="FF3300"/>
        </a:accent1>
        <a:accent2>
          <a:srgbClr val="FFCC00"/>
        </a:accent2>
        <a:accent3>
          <a:srgbClr val="FFE2AA"/>
        </a:accent3>
        <a:accent4>
          <a:srgbClr val="8200AE"/>
        </a:accent4>
        <a:accent5>
          <a:srgbClr val="FFADAA"/>
        </a:accent5>
        <a:accent6>
          <a:srgbClr val="E7B900"/>
        </a:accent6>
        <a:hlink>
          <a:srgbClr val="FFFFFF"/>
        </a:hlink>
        <a:folHlink>
          <a:srgbClr val="FFFF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20000"/>
          </a:spcBef>
          <a:spcAft>
            <a:spcPct val="0"/>
          </a:spcAft>
          <a:buClrTx/>
          <a:buSzTx/>
          <a:buFontTx/>
          <a:buChar char="•"/>
          <a:tabLst/>
          <a:defRPr kumimoji="1" lang="en-US" altLang="en-US" sz="3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20000"/>
          </a:spcBef>
          <a:spcAft>
            <a:spcPct val="0"/>
          </a:spcAft>
          <a:buClrTx/>
          <a:buSzTx/>
          <a:buFontTx/>
          <a:buChar char="•"/>
          <a:tabLst/>
          <a:defRPr kumimoji="1" lang="en-US" altLang="en-US" sz="3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econ_template">
  <a:themeElements>
    <a:clrScheme name="">
      <a:dk1>
        <a:srgbClr val="000000"/>
      </a:dk1>
      <a:lt1>
        <a:srgbClr val="006666"/>
      </a:lt1>
      <a:dk2>
        <a:srgbClr val="800000"/>
      </a:dk2>
      <a:lt2>
        <a:srgbClr val="4D4D4D"/>
      </a:lt2>
      <a:accent1>
        <a:srgbClr val="CC9900"/>
      </a:accent1>
      <a:accent2>
        <a:srgbClr val="800000"/>
      </a:accent2>
      <a:accent3>
        <a:srgbClr val="AAB8B8"/>
      </a:accent3>
      <a:accent4>
        <a:srgbClr val="000000"/>
      </a:accent4>
      <a:accent5>
        <a:srgbClr val="E2CAAA"/>
      </a:accent5>
      <a:accent6>
        <a:srgbClr val="730000"/>
      </a:accent6>
      <a:hlink>
        <a:srgbClr val="000099"/>
      </a:hlink>
      <a:folHlink>
        <a:srgbClr val="003300"/>
      </a:folHlink>
    </a:clrScheme>
    <a:fontScheme name="econ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econ_template 1">
        <a:dk1>
          <a:srgbClr val="4D4D4D"/>
        </a:dk1>
        <a:lt1>
          <a:srgbClr val="FFFFFF"/>
        </a:lt1>
        <a:dk2>
          <a:srgbClr val="006666"/>
        </a:dk2>
        <a:lt2>
          <a:srgbClr val="CC9900"/>
        </a:lt2>
        <a:accent1>
          <a:srgbClr val="CC9900"/>
        </a:accent1>
        <a:accent2>
          <a:srgbClr val="800000"/>
        </a:accent2>
        <a:accent3>
          <a:srgbClr val="AAB8B8"/>
        </a:accent3>
        <a:accent4>
          <a:srgbClr val="DADADA"/>
        </a:accent4>
        <a:accent5>
          <a:srgbClr val="E2CAAA"/>
        </a:accent5>
        <a:accent6>
          <a:srgbClr val="730000"/>
        </a:accent6>
        <a:hlink>
          <a:srgbClr val="C0C0C0"/>
        </a:hlink>
        <a:folHlink>
          <a:srgbClr val="969696"/>
        </a:folHlink>
      </a:clrScheme>
      <a:clrMap bg1="dk2" tx1="lt1" bg2="dk1" tx2="lt2" accent1="accent1" accent2="accent2" accent3="accent3" accent4="accent4" accent5="accent5" accent6="accent6" hlink="hlink" folHlink="folHlink"/>
    </a:extraClrScheme>
    <a:extraClrScheme>
      <a:clrScheme name="econ_template 2">
        <a:dk1>
          <a:srgbClr val="010000"/>
        </a:dk1>
        <a:lt1>
          <a:srgbClr val="C0C0C0"/>
        </a:lt1>
        <a:dk2>
          <a:srgbClr val="010000"/>
        </a:dk2>
        <a:lt2>
          <a:srgbClr val="C0C0C0"/>
        </a:lt2>
        <a:accent1>
          <a:srgbClr val="969696"/>
        </a:accent1>
        <a:accent2>
          <a:srgbClr val="000000"/>
        </a:accent2>
        <a:accent3>
          <a:srgbClr val="DCDCDC"/>
        </a:accent3>
        <a:accent4>
          <a:srgbClr val="010000"/>
        </a:accent4>
        <a:accent5>
          <a:srgbClr val="C9C9C9"/>
        </a:accent5>
        <a:accent6>
          <a:srgbClr val="000000"/>
        </a:accent6>
        <a:hlink>
          <a:srgbClr val="FFFFFF"/>
        </a:hlink>
        <a:folHlink>
          <a:srgbClr val="EAEAEA"/>
        </a:folHlink>
      </a:clrScheme>
      <a:clrMap bg1="lt1" tx1="dk1" bg2="lt2" tx2="dk2" accent1="accent1" accent2="accent2" accent3="accent3" accent4="accent4" accent5="accent5" accent6="accent6" hlink="hlink" folHlink="folHlink"/>
    </a:extraClrScheme>
    <a:extraClrScheme>
      <a:clrScheme name="econ_template 3">
        <a:dk1>
          <a:srgbClr val="4D4D4D"/>
        </a:dk1>
        <a:lt1>
          <a:srgbClr val="99CCFF"/>
        </a:lt1>
        <a:dk2>
          <a:srgbClr val="4D4D4D"/>
        </a:dk2>
        <a:lt2>
          <a:srgbClr val="000000"/>
        </a:lt2>
        <a:accent1>
          <a:srgbClr val="990099"/>
        </a:accent1>
        <a:accent2>
          <a:srgbClr val="FFCC00"/>
        </a:accent2>
        <a:accent3>
          <a:srgbClr val="CAE2FF"/>
        </a:accent3>
        <a:accent4>
          <a:srgbClr val="404040"/>
        </a:accent4>
        <a:accent5>
          <a:srgbClr val="CAAACA"/>
        </a:accent5>
        <a:accent6>
          <a:srgbClr val="E7B900"/>
        </a:accent6>
        <a:hlink>
          <a:srgbClr val="FFFFFF"/>
        </a:hlink>
        <a:folHlink>
          <a:srgbClr val="EAEAEA"/>
        </a:folHlink>
      </a:clrScheme>
      <a:clrMap bg1="lt1" tx1="dk1" bg2="lt2" tx2="dk2" accent1="accent1" accent2="accent2" accent3="accent3" accent4="accent4" accent5="accent5" accent6="accent6" hlink="hlink" folHlink="folHlink"/>
    </a:extraClrScheme>
    <a:extraClrScheme>
      <a:clrScheme name="econ_template 4">
        <a:dk1>
          <a:srgbClr val="000000"/>
        </a:dk1>
        <a:lt1>
          <a:srgbClr val="FFFF00"/>
        </a:lt1>
        <a:dk2>
          <a:srgbClr val="000066"/>
        </a:dk2>
        <a:lt2>
          <a:srgbClr val="99CC00"/>
        </a:lt2>
        <a:accent1>
          <a:srgbClr val="99CC00"/>
        </a:accent1>
        <a:accent2>
          <a:srgbClr val="FFFF00"/>
        </a:accent2>
        <a:accent3>
          <a:srgbClr val="AAAAB8"/>
        </a:accent3>
        <a:accent4>
          <a:srgbClr val="DADA00"/>
        </a:accent4>
        <a:accent5>
          <a:srgbClr val="CAE2AA"/>
        </a:accent5>
        <a:accent6>
          <a:srgbClr val="E7E700"/>
        </a:accent6>
        <a:hlink>
          <a:srgbClr val="9999FF"/>
        </a:hlink>
        <a:folHlink>
          <a:srgbClr val="9933FF"/>
        </a:folHlink>
      </a:clrScheme>
      <a:clrMap bg1="dk2" tx1="lt1" bg2="dk1" tx2="lt2" accent1="accent1" accent2="accent2" accent3="accent3" accent4="accent4" accent5="accent5" accent6="accent6" hlink="hlink" folHlink="folHlink"/>
    </a:extraClrScheme>
    <a:extraClrScheme>
      <a:clrScheme name="econ_template 5">
        <a:dk1>
          <a:srgbClr val="969696"/>
        </a:dk1>
        <a:lt1>
          <a:srgbClr val="FFCC00"/>
        </a:lt1>
        <a:dk2>
          <a:srgbClr val="FF6600"/>
        </a:dk2>
        <a:lt2>
          <a:srgbClr val="009900"/>
        </a:lt2>
        <a:accent1>
          <a:srgbClr val="FFCC00"/>
        </a:accent1>
        <a:accent2>
          <a:srgbClr val="009900"/>
        </a:accent2>
        <a:accent3>
          <a:srgbClr val="FFB8AA"/>
        </a:accent3>
        <a:accent4>
          <a:srgbClr val="DAAE00"/>
        </a:accent4>
        <a:accent5>
          <a:srgbClr val="FFE2AA"/>
        </a:accent5>
        <a:accent6>
          <a:srgbClr val="008A00"/>
        </a:accent6>
        <a:hlink>
          <a:srgbClr val="FFFFFF"/>
        </a:hlink>
        <a:folHlink>
          <a:srgbClr val="FF9966"/>
        </a:folHlink>
      </a:clrScheme>
      <a:clrMap bg1="dk2" tx1="lt1" bg2="dk1" tx2="lt2" accent1="accent1" accent2="accent2" accent3="accent3" accent4="accent4" accent5="accent5" accent6="accent6" hlink="hlink" folHlink="folHlink"/>
    </a:extraClrScheme>
    <a:extraClrScheme>
      <a:clrScheme name="econ_template 6">
        <a:dk1>
          <a:srgbClr val="000000"/>
        </a:dk1>
        <a:lt1>
          <a:srgbClr val="FFCC00"/>
        </a:lt1>
        <a:dk2>
          <a:srgbClr val="336600"/>
        </a:dk2>
        <a:lt2>
          <a:srgbClr val="969696"/>
        </a:lt2>
        <a:accent1>
          <a:srgbClr val="336600"/>
        </a:accent1>
        <a:accent2>
          <a:srgbClr val="CCCC00"/>
        </a:accent2>
        <a:accent3>
          <a:srgbClr val="FFE2AA"/>
        </a:accent3>
        <a:accent4>
          <a:srgbClr val="000000"/>
        </a:accent4>
        <a:accent5>
          <a:srgbClr val="ADB8AA"/>
        </a:accent5>
        <a:accent6>
          <a:srgbClr val="B9B900"/>
        </a:accent6>
        <a:hlink>
          <a:srgbClr val="FFFFFF"/>
        </a:hlink>
        <a:folHlink>
          <a:srgbClr val="FFFFAF"/>
        </a:folHlink>
      </a:clrScheme>
      <a:clrMap bg1="lt1" tx1="dk1" bg2="lt2" tx2="dk2" accent1="accent1" accent2="accent2" accent3="accent3" accent4="accent4" accent5="accent5" accent6="accent6" hlink="hlink" folHlink="folHlink"/>
    </a:extraClrScheme>
    <a:extraClrScheme>
      <a:clrScheme name="econ_template 7">
        <a:dk1>
          <a:srgbClr val="010000"/>
        </a:dk1>
        <a:lt1>
          <a:srgbClr val="99CCFF"/>
        </a:lt1>
        <a:dk2>
          <a:srgbClr val="666633"/>
        </a:dk2>
        <a:lt2>
          <a:srgbClr val="969696"/>
        </a:lt2>
        <a:accent1>
          <a:srgbClr val="666633"/>
        </a:accent1>
        <a:accent2>
          <a:srgbClr val="FFCC00"/>
        </a:accent2>
        <a:accent3>
          <a:srgbClr val="CAE2FF"/>
        </a:accent3>
        <a:accent4>
          <a:srgbClr val="010000"/>
        </a:accent4>
        <a:accent5>
          <a:srgbClr val="B8B8AD"/>
        </a:accent5>
        <a:accent6>
          <a:srgbClr val="E7B900"/>
        </a:accent6>
        <a:hlink>
          <a:srgbClr val="FFFFFF"/>
        </a:hlink>
        <a:folHlink>
          <a:srgbClr val="CCECFF"/>
        </a:folHlink>
      </a:clrScheme>
      <a:clrMap bg1="lt1" tx1="dk1" bg2="lt2" tx2="dk2" accent1="accent1" accent2="accent2" accent3="accent3" accent4="accent4" accent5="accent5" accent6="accent6" hlink="hlink" folHlink="folHlink"/>
    </a:extraClrScheme>
    <a:extraClrScheme>
      <a:clrScheme name="econ_template 8">
        <a:dk1>
          <a:srgbClr val="9900CC"/>
        </a:dk1>
        <a:lt1>
          <a:srgbClr val="FFCC00"/>
        </a:lt1>
        <a:dk2>
          <a:srgbClr val="FF3300"/>
        </a:dk2>
        <a:lt2>
          <a:srgbClr val="969696"/>
        </a:lt2>
        <a:accent1>
          <a:srgbClr val="FF3300"/>
        </a:accent1>
        <a:accent2>
          <a:srgbClr val="FFCC00"/>
        </a:accent2>
        <a:accent3>
          <a:srgbClr val="FFE2AA"/>
        </a:accent3>
        <a:accent4>
          <a:srgbClr val="8200AE"/>
        </a:accent4>
        <a:accent5>
          <a:srgbClr val="FFADAA"/>
        </a:accent5>
        <a:accent6>
          <a:srgbClr val="E7B900"/>
        </a:accent6>
        <a:hlink>
          <a:srgbClr val="FFFFFF"/>
        </a:hlink>
        <a:folHlink>
          <a:srgbClr val="FFFF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TotalTime>
  <Words>6264</Words>
  <Application>Microsoft Office PowerPoint</Application>
  <PresentationFormat>Widescreen</PresentationFormat>
  <Paragraphs>690</Paragraphs>
  <Slides>147</Slides>
  <Notes>5</Notes>
  <HiddenSlides>0</HiddenSlides>
  <MMClips>0</MMClips>
  <ScaleCrop>false</ScaleCrop>
  <HeadingPairs>
    <vt:vector size="8" baseType="variant">
      <vt:variant>
        <vt:lpstr>Fonts Used</vt:lpstr>
      </vt:variant>
      <vt:variant>
        <vt:i4>14</vt:i4>
      </vt:variant>
      <vt:variant>
        <vt:lpstr>Theme</vt:lpstr>
      </vt:variant>
      <vt:variant>
        <vt:i4>5</vt:i4>
      </vt:variant>
      <vt:variant>
        <vt:lpstr>Embedded OLE Servers</vt:lpstr>
      </vt:variant>
      <vt:variant>
        <vt:i4>1</vt:i4>
      </vt:variant>
      <vt:variant>
        <vt:lpstr>Slide Titles</vt:lpstr>
      </vt:variant>
      <vt:variant>
        <vt:i4>147</vt:i4>
      </vt:variant>
    </vt:vector>
  </HeadingPairs>
  <TitlesOfParts>
    <vt:vector size="167" baseType="lpstr">
      <vt:lpstr>Arial</vt:lpstr>
      <vt:lpstr>Calibri</vt:lpstr>
      <vt:lpstr>Calibri Light</vt:lpstr>
      <vt:lpstr>Comic Sans MS</vt:lpstr>
      <vt:lpstr>Maiandra GD</vt:lpstr>
      <vt:lpstr>Monotype Corsiva</vt:lpstr>
      <vt:lpstr>Signboard</vt:lpstr>
      <vt:lpstr>Symbol</vt:lpstr>
      <vt:lpstr>Times</vt:lpstr>
      <vt:lpstr>Times New Roman</vt:lpstr>
      <vt:lpstr>Tw Cen MT</vt:lpstr>
      <vt:lpstr>Vagabond</vt:lpstr>
      <vt:lpstr>Verdana</vt:lpstr>
      <vt:lpstr>Wingdings 2</vt:lpstr>
      <vt:lpstr>Celestial</vt:lpstr>
      <vt:lpstr>Retrospect</vt:lpstr>
      <vt:lpstr>econ_template</vt:lpstr>
      <vt:lpstr>Default Design</vt:lpstr>
      <vt:lpstr>2_econ_template</vt:lpstr>
      <vt:lpstr>Picture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Gross Domestic Product?</vt:lpstr>
      <vt:lpstr>Gross Domestic Product</vt:lpstr>
      <vt:lpstr>Limitations of GDP</vt:lpstr>
      <vt:lpstr>Is it part of GDP?</vt:lpstr>
      <vt:lpstr>PowerPoint Presentation</vt:lpstr>
      <vt:lpstr>GDP: Two Methods</vt:lpstr>
      <vt:lpstr>Calculating GDP</vt:lpstr>
      <vt:lpstr>Expenditures → GDP = C + I + G + Xn</vt:lpstr>
      <vt:lpstr>Income → GDP ≈ W + R + I + P </vt:lpstr>
      <vt:lpstr>Real and Nominal GDP</vt:lpstr>
      <vt:lpstr>Real GDP in the U.S.</vt:lpstr>
      <vt:lpstr>PowerPoint Presentation</vt:lpstr>
      <vt:lpstr>PowerPoint Presentation</vt:lpstr>
      <vt:lpstr>What Is a Business Cycle?</vt:lpstr>
      <vt:lpstr>PowerPoint Presentation</vt:lpstr>
      <vt:lpstr>PowerPoint Presentation</vt:lpstr>
      <vt:lpstr>PowerPoint Presentation</vt:lpstr>
      <vt:lpstr>Phases of the Business Cycle</vt:lpstr>
      <vt:lpstr>What Keeps the Business Cycle Going?</vt:lpstr>
      <vt:lpstr>Things That Affect the Business Cycles</vt:lpstr>
      <vt:lpstr>PowerPoint Presentation</vt:lpstr>
      <vt:lpstr>Forecasting Business Cycles</vt:lpstr>
      <vt:lpstr>PowerPoint Presentation</vt:lpstr>
      <vt:lpstr>PowerPoint Presentation</vt:lpstr>
      <vt:lpstr>PowerPoint Presentation</vt:lpstr>
      <vt:lpstr>PowerPoint Presentation</vt:lpstr>
      <vt:lpstr>The Effects of Rising Prices</vt:lpstr>
      <vt:lpstr>The Effects of Rising Prices</vt:lpstr>
      <vt:lpstr>The Effects of Rising Prices</vt:lpstr>
      <vt:lpstr>PowerPoint Presentation</vt:lpstr>
      <vt:lpstr>Degrees of Inflation</vt:lpstr>
      <vt:lpstr>Causes of Inflation</vt:lpstr>
      <vt:lpstr>Causes of Inflation</vt:lpstr>
      <vt:lpstr>Effects of Inflation</vt:lpstr>
      <vt:lpstr>PowerPoint Presentation</vt:lpstr>
      <vt:lpstr>PowerPoint Presentation</vt:lpstr>
      <vt:lpstr>PowerPoint Presentation</vt:lpstr>
      <vt:lpstr>PowerPoint Presentation</vt:lpstr>
      <vt:lpstr>Price Indexes </vt:lpstr>
      <vt:lpstr>Price Indexes </vt:lpstr>
      <vt:lpstr>Price Indexes </vt:lpstr>
      <vt:lpstr>Calculating the CPI </vt:lpstr>
      <vt:lpstr>PowerPoint Presentation</vt:lpstr>
      <vt:lpstr>PowerPoint Presentation</vt:lpstr>
      <vt:lpstr>PowerPoint Presentation</vt:lpstr>
      <vt:lpstr>PowerPoint Presentation</vt:lpstr>
      <vt:lpstr>Types of Unemployment</vt:lpstr>
      <vt:lpstr>Types of Unemployment</vt:lpstr>
      <vt:lpstr>Types of Unemployment</vt:lpstr>
      <vt:lpstr>Types of Unemployment</vt:lpstr>
      <vt:lpstr>Types of Unemployment</vt:lpstr>
      <vt:lpstr>Determining the Unemployment Rate</vt:lpstr>
      <vt:lpstr>Full Employment</vt:lpstr>
      <vt:lpstr>Calculating Inflation</vt:lpstr>
      <vt:lpstr>PowerPoint Presentation</vt:lpstr>
      <vt:lpstr>PowerPoint Presentation</vt:lpstr>
      <vt:lpstr>PowerPoint Presentation</vt:lpstr>
      <vt:lpstr>PowerPoint Presentation</vt:lpstr>
      <vt:lpstr>Aggregate Supply</vt:lpstr>
      <vt:lpstr>Aggregate Supply</vt:lpstr>
      <vt:lpstr>Aggregate Supply</vt:lpstr>
      <vt:lpstr>Aggregate Demand</vt:lpstr>
      <vt:lpstr>Aggregate Demand</vt:lpstr>
      <vt:lpstr>Aggregate Demand</vt:lpstr>
      <vt:lpstr>PowerPoint Presentation</vt:lpstr>
      <vt:lpstr>PowerPoint Presentation</vt:lpstr>
      <vt:lpstr>Aggregate Supply and Demand</vt:lpstr>
      <vt:lpstr>AS/AD Equilibrium</vt:lpstr>
      <vt:lpstr>Aggregate Demand and Aggregate Supply Lesson</vt:lpstr>
      <vt:lpstr> Aggregate Demand and Aggregate Supply Lesson</vt:lpstr>
      <vt:lpstr>PowerPoint Presentation</vt:lpstr>
      <vt:lpstr>PowerPoint Presentation</vt:lpstr>
      <vt:lpstr>PowerPoint Presentation</vt:lpstr>
      <vt:lpstr>PowerPoint Presentation</vt:lpstr>
      <vt:lpstr>Inflation  Calculator</vt:lpstr>
      <vt:lpstr>PowerPoint Presentation</vt:lpstr>
      <vt:lpstr>Graph of nominal vs. real</vt:lpstr>
      <vt:lpstr>PowerPoint Presentation</vt:lpstr>
      <vt:lpstr>Gross Domestic Product</vt:lpstr>
      <vt:lpstr>Nominal Versus Real GDP</vt:lpstr>
      <vt:lpstr>Real and Nominal GDP</vt:lpstr>
      <vt:lpstr>Economic Growth</vt:lpstr>
      <vt:lpstr>Per Capita GDP</vt:lpstr>
      <vt:lpstr>Other Income and Output Measures</vt:lpstr>
      <vt:lpstr>Aggregate Supply</vt:lpstr>
      <vt:lpstr>Aggregate Supply</vt:lpstr>
      <vt:lpstr>Aggregate Demand</vt:lpstr>
      <vt:lpstr>Aggregate Demand</vt:lpstr>
      <vt:lpstr>AS/AD Equilibrium</vt:lpstr>
      <vt:lpstr>Aggregate Demand and Aggregate Supply Lesson</vt:lpstr>
      <vt:lpstr> Aggregate Demand and Aggregate Supply Lesson</vt:lpstr>
      <vt:lpstr>PowerPoint Presentation</vt:lpstr>
      <vt:lpstr>Am I Unemployed? </vt:lpstr>
      <vt:lpstr> Unemployment</vt:lpstr>
      <vt:lpstr>Types of Unemployment</vt:lpstr>
      <vt:lpstr>Structural Unemployment</vt:lpstr>
      <vt:lpstr>Cyclical Unemployment</vt:lpstr>
      <vt:lpstr>Frictional Unemployment</vt:lpstr>
      <vt:lpstr>What is “unemployed”?</vt:lpstr>
      <vt:lpstr>How is unemployment measured?</vt:lpstr>
      <vt:lpstr>Full Employment</vt:lpstr>
      <vt:lpstr>Limitations</vt:lpstr>
      <vt:lpstr>Inflation  Calculator</vt:lpstr>
      <vt:lpstr>PowerPoint Presentation</vt:lpstr>
      <vt:lpstr>PowerPoint Presentation</vt:lpstr>
      <vt:lpstr>Budget Deficits and the National Debt</vt:lpstr>
      <vt:lpstr>The National Debt</vt:lpstr>
      <vt:lpstr>The difference between DEFICITS and DEBT</vt:lpstr>
      <vt:lpstr>PowerPoint Presentation</vt:lpstr>
      <vt:lpstr> SSEMA3 The student will explain how the government uses fiscal policy to promote price stability, full employment, and economic growth. </vt:lpstr>
      <vt:lpstr>Fiscal Policy</vt:lpstr>
      <vt:lpstr>Fiscal Policy</vt:lpstr>
      <vt:lpstr>How do they do it?</vt:lpstr>
      <vt:lpstr>How/When/Why</vt:lpstr>
      <vt:lpstr>How/When/Why</vt:lpstr>
      <vt:lpstr>Understanding Fiscal Policy</vt:lpstr>
      <vt:lpstr>Understanding Fiscal Policy</vt:lpstr>
      <vt:lpstr>Fiscal Policy and the Economy</vt:lpstr>
      <vt:lpstr>Fiscal Policy and the Economy</vt:lpstr>
      <vt:lpstr>Limits of Fiscal Policy</vt:lpstr>
      <vt:lpstr>Keynesian Economics</vt:lpstr>
      <vt:lpstr>Keynesian Economics</vt:lpstr>
      <vt:lpstr>SSEMA2 The student will explain the role and functions of the Federal Reserve System.</vt:lpstr>
      <vt:lpstr>Federal Reserve Act of 1913</vt:lpstr>
      <vt:lpstr>Structure of Federal Reserve System</vt:lpstr>
      <vt:lpstr>Structure of the Federal Reserve System </vt:lpstr>
      <vt:lpstr>Monetary Policy</vt:lpstr>
      <vt:lpstr>Monetary Policy DVD</vt:lpstr>
      <vt:lpstr>Monetary Policy</vt:lpstr>
      <vt:lpstr>How Do They Do It?</vt:lpstr>
      <vt:lpstr>Tools of the Federal Reserve</vt:lpstr>
      <vt:lpstr>Tools of the Federal Reserve</vt:lpstr>
      <vt:lpstr>Fiscal and Monetary Policy Tools</vt:lpstr>
      <vt:lpstr>How/When/Why</vt:lpstr>
      <vt:lpstr>How/When/Why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Ethington</dc:creator>
  <cp:lastModifiedBy>Patrick Ethington</cp:lastModifiedBy>
  <cp:revision>77</cp:revision>
  <cp:lastPrinted>2016-01-15T12:46:54Z</cp:lastPrinted>
  <dcterms:created xsi:type="dcterms:W3CDTF">2016-01-05T00:11:47Z</dcterms:created>
  <dcterms:modified xsi:type="dcterms:W3CDTF">2016-01-21T02:02:31Z</dcterms:modified>
</cp:coreProperties>
</file>